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modernComment_106_1F0764E3.xml" ContentType="application/vnd.ms-powerpoint.comments+xml"/>
  <Override PartName="/ppt/notesSlides/notesSlide3.xml" ContentType="application/vnd.openxmlformats-officedocument.presentationml.notesSlide+xml"/>
  <Override PartName="/ppt/comments/modernComment_10A_F47D860.xml" ContentType="application/vnd.ms-powerpoint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modernComment_111_E24C4779.xml" ContentType="application/vnd.ms-powerpoint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modernComment_113_10E41F62.xml" ContentType="application/vnd.ms-powerpoint.comments+xml"/>
  <Override PartName="/ppt/notesSlides/notesSlide8.xml" ContentType="application/vnd.openxmlformats-officedocument.presentationml.notesSlide+xml"/>
  <Override PartName="/ppt/comments/modernComment_118_D5AEEEF.xml" ContentType="application/vnd.ms-powerpoint.comments+xml"/>
  <Override PartName="/ppt/notesSlides/notesSlide9.xml" ContentType="application/vnd.openxmlformats-officedocument.presentationml.notesSlide+xml"/>
  <Override PartName="/ppt/comments/modernComment_10C_B6921EBD.xml" ContentType="application/vnd.ms-powerpoint.comment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omments/modernComment_122_249C0685.xml" ContentType="application/vnd.ms-powerpoint.comment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5"/>
  </p:notesMasterIdLst>
  <p:sldIdLst>
    <p:sldId id="256" r:id="rId5"/>
    <p:sldId id="263" r:id="rId6"/>
    <p:sldId id="293" r:id="rId7"/>
    <p:sldId id="262" r:id="rId8"/>
    <p:sldId id="266" r:id="rId9"/>
    <p:sldId id="264" r:id="rId10"/>
    <p:sldId id="273" r:id="rId11"/>
    <p:sldId id="274" r:id="rId12"/>
    <p:sldId id="275" r:id="rId13"/>
    <p:sldId id="280" r:id="rId14"/>
    <p:sldId id="278" r:id="rId15"/>
    <p:sldId id="265" r:id="rId16"/>
    <p:sldId id="267" r:id="rId17"/>
    <p:sldId id="268" r:id="rId18"/>
    <p:sldId id="269" r:id="rId19"/>
    <p:sldId id="270" r:id="rId20"/>
    <p:sldId id="276" r:id="rId21"/>
    <p:sldId id="277" r:id="rId22"/>
    <p:sldId id="282" r:id="rId23"/>
    <p:sldId id="283" r:id="rId24"/>
    <p:sldId id="287" r:id="rId25"/>
    <p:sldId id="286" r:id="rId26"/>
    <p:sldId id="290" r:id="rId27"/>
    <p:sldId id="284" r:id="rId28"/>
    <p:sldId id="289" r:id="rId29"/>
    <p:sldId id="288" r:id="rId30"/>
    <p:sldId id="291" r:id="rId31"/>
    <p:sldId id="279" r:id="rId32"/>
    <p:sldId id="281" r:id="rId33"/>
    <p:sldId id="292" r:id="rId3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7F8CF07-93AF-EF00-431B-2961CA63BB70}" name="Pierre Van Damme" initials="PV" userId="S::pvdamme@ad.ua.ac.be::f6fec391-1dfd-4b62-9542-532f177e4cfe" providerId="AD"/>
  <p188:author id="{96598480-04EA-863E-E158-0DA507ABB26C}" name="Jade Pattyn" initials="JP" userId="S::JPattyn@ad.ua.ac.be::786a2296-dd37-4607-8f76-3d0cb307c29b" providerId="AD"/>
  <p188:author id="{AF3F13A1-AFD9-754D-EB4C-A9936D97CBBC}" name="Eric Noehrenberg" initials="EN" userId="da947618d94b9431" providerId="Windows Live"/>
  <p188:author id="{AD7F84E3-2B02-428A-D968-91F8F1BDE2FD}" name="Katherine Newell" initials="KN" userId="S::katherine.newell@p-95.com::9a324796-36e4-477a-8f15-fb92f20c2b33" providerId="AD"/>
  <p188:author id="{CEECF9ED-3BF7-9DA6-6241-9956684EB858}" name="Heini Salo" initials="HS" userId="S::heini.salo@thl.fi::c8880282-ef3e-468c-b90d-caf32545666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99" autoAdjust="0"/>
    <p:restoredTop sz="78208" autoAdjust="0"/>
  </p:normalViewPr>
  <p:slideViewPr>
    <p:cSldViewPr snapToGrid="0">
      <p:cViewPr varScale="1">
        <p:scale>
          <a:sx n="86" d="100"/>
          <a:sy n="86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omments/modernComment_106_1F0764E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2DB1520-4FA1-4315-B968-98F9A53C6F57}" authorId="{96598480-04EA-863E-E158-0DA507ABB26C}" status="resolved" created="2025-11-26T06:07:34.574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520578275" sldId="262"/>
      <ac:spMk id="7" creationId="{9BCF6F28-2C55-64F7-5704-95B14BC713BA}"/>
      <ac:txMk cp="858">
        <ac:context len="987" hash="3594904174"/>
      </ac:txMk>
    </ac:txMkLst>
    <p188:pos x="9850821" y="3566183"/>
    <p188:txBody>
      <a:bodyPr/>
      <a:lstStyle/>
      <a:p>
        <a:r>
          <a:rPr lang="nl-BE"/>
          <a:t>We are sure about this?</a:t>
        </a:r>
      </a:p>
    </p188:txBody>
  </p188:cm>
</p188:cmLst>
</file>

<file path=ppt/comments/modernComment_10A_F47D86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21FFBD8-FE1B-400F-92DD-CF443A4ECA3C}" authorId="{96598480-04EA-863E-E158-0DA507ABB26C}" status="resolved" created="2025-11-26T06:09:10.909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56366688" sldId="266"/>
      <ac:spMk id="50" creationId="{715C09EA-51BC-4C4A-B0D8-EA2244AD1491}"/>
      <ac:txMk cp="52" len="9">
        <ac:context len="118" hash="1989429364"/>
      </ac:txMk>
    </ac:txMkLst>
    <p188:pos x="4965973" y="233468"/>
    <p188:txBody>
      <a:bodyPr/>
      <a:lstStyle/>
      <a:p>
        <a:r>
          <a:rPr lang="nl-BE"/>
          <a:t>Blue book is not a norm its an extra document (I think) - Bruno showed different documents</a:t>
        </a:r>
      </a:p>
    </p188:txBody>
  </p188:cm>
</p188:cmLst>
</file>

<file path=ppt/comments/modernComment_10C_B6921EB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1095427-5857-4197-8675-FC0AE8744194}" authorId="{96598480-04EA-863E-E158-0DA507ABB26C}" status="resolved" created="2025-11-26T14:37:02.334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063029437" sldId="268"/>
      <ac:spMk id="6" creationId="{3D22947E-927E-6B32-35C7-F4064DAB3FD3}"/>
      <ac:txMk cp="1276" len="36">
        <ac:context len="1552" hash="1576814090"/>
      </ac:txMk>
    </ac:txMkLst>
    <p188:pos x="4992584" y="4594205"/>
    <p188:txBody>
      <a:bodyPr/>
      <a:lstStyle/>
      <a:p>
        <a:r>
          <a:rPr lang="nl-BE"/>
          <a:t>Currently 6-dose vials</a:t>
        </a:r>
      </a:p>
    </p188:txBody>
  </p188:cm>
</p188:cmLst>
</file>

<file path=ppt/comments/modernComment_111_E24C477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7BB6F9A-203F-4B6A-A83F-8B32D9E41817}" authorId="{96598480-04EA-863E-E158-0DA507ABB26C}" status="resolved" created="2025-11-26T06:13:54.904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796649849" sldId="273"/>
      <ac:spMk id="6" creationId="{99380C97-6466-D383-0F24-FCC2DE439289}"/>
      <ac:txMk cp="83" len="12">
        <ac:context len="1187" hash="728931809"/>
      </ac:txMk>
    </ac:txMkLst>
    <p188:pos x="5383924" y="497161"/>
    <p188:txBody>
      <a:bodyPr/>
      <a:lstStyle/>
      <a:p>
        <a:r>
          <a:rPr lang="nl-BE"/>
          <a:t>Still a bit the case?</a:t>
        </a:r>
      </a:p>
    </p188:txBody>
  </p188:cm>
</p188:cmLst>
</file>

<file path=ppt/comments/modernComment_113_10E41F6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02510BF-2F14-42A6-B944-FFB7245A01B7}" authorId="{96598480-04EA-863E-E158-0DA507ABB26C}" status="resolved" created="2025-11-26T06:27:24.596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83385698" sldId="275"/>
      <ac:spMk id="6" creationId="{7C30069B-35D1-0E59-5875-E88B64384EA7}"/>
      <ac:txMk cp="595" len="35">
        <ac:context len="777" hash="1037640017"/>
      </ac:txMk>
    </ac:txMkLst>
    <p188:pos x="5362903" y="3812300"/>
    <p188:txBody>
      <a:bodyPr/>
      <a:lstStyle/>
      <a:p>
        <a:r>
          <a:rPr lang="nl-BE"/>
          <a:t>Its not only the immunocompromised, also other risk-groups (check with sofia)</a:t>
        </a:r>
      </a:p>
    </p188:txBody>
  </p188:cm>
</p188:cmLst>
</file>

<file path=ppt/comments/modernComment_118_D5AEEE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ED96B5D-75F2-4BFA-9AD4-5F4BE5FEE049}" authorId="{96598480-04EA-863E-E158-0DA507ABB26C}" status="resolved" created="2025-11-26T06:28:40.803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24063215" sldId="280"/>
      <ac:spMk id="6" creationId="{8E8D9613-C769-DE7C-6D94-2B5A993B52D0}"/>
      <ac:txMk cp="224" len="316">
        <ac:context len="748" hash="842066960"/>
      </ac:txMk>
    </ac:txMkLst>
    <p188:pos x="10964917" y="1836355"/>
    <p188:txBody>
      <a:bodyPr/>
      <a:lstStyle/>
      <a:p>
        <a:r>
          <a:rPr lang="nl-BE"/>
          <a:t>1 of the first countries reporting cases to ECDC</a:t>
        </a:r>
      </a:p>
    </p188:txBody>
  </p188:cm>
  <p188:cm id="{DD386E10-24B5-42CD-911B-3FF2DA3703F2}" authorId="{96598480-04EA-863E-E158-0DA507ABB26C}" status="resolved" created="2025-11-26T06:28:56.824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24063215" sldId="280"/>
      <ac:spMk id="6" creationId="{8E8D9613-C769-DE7C-6D94-2B5A993B52D0}"/>
      <ac:txMk cp="609" len="5">
        <ac:context len="748" hash="842066960"/>
      </ac:txMk>
    </ac:txMkLst>
    <p188:pos x="7160172" y="2960962"/>
    <p188:txBody>
      <a:bodyPr/>
      <a:lstStyle/>
      <a:p>
        <a:r>
          <a:rPr lang="nl-BE"/>
          <a:t>Decide to use NITAG or NITEC</a:t>
        </a:r>
      </a:p>
    </p188:txBody>
  </p188:cm>
</p188:cmLst>
</file>

<file path=ppt/comments/modernComment_122_249C068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71E8D9A-29DB-4370-A170-95E64DF43216}" authorId="{96598480-04EA-863E-E158-0DA507ABB26C}" status="resolved" created="2025-11-26T14:36:30.080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614205061" sldId="290"/>
      <ac:spMk id="13" creationId="{5059F2E8-2969-C0FA-C900-E111D06CA5EB}"/>
    </ac:deMkLst>
    <p188:replyLst>
      <p188:reply id="{348EAF17-2A44-4265-81F5-9C6FF335F9A9}" authorId="{AD7F84E3-2B02-428A-D968-91F8F1BDE2FD}" created="2025-12-03T17:43:52.422">
        <p188:txBody>
          <a:bodyPr/>
          <a:lstStyle/>
          <a:p>
            <a:r>
              <a:rPr lang="en-NL"/>
              <a:t>I checked and yes. It’s in Carolina’s slides and cited from the Autumn Winter 2024-
2025 Seasonal Vaccination Campaign Final Report of the DGS</a:t>
            </a:r>
          </a:p>
        </p188:txBody>
      </p188:reply>
    </p188:replyLst>
    <p188:txBody>
      <a:bodyPr/>
      <a:lstStyle/>
      <a:p>
        <a:r>
          <a:rPr lang="nl-BE"/>
          <a:t>Check if this was for pregnant women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D7915-654A-483B-893B-C619306CEB7B}" type="datetimeFigureOut">
              <a:rPr lang="nl-BE" smtClean="0"/>
              <a:t>3/12/2025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6BAF4-74E0-479C-8176-C8AF2F1DA58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3231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921094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15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784584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16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1447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17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404791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19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198879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20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963980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21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377318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22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664916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24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121859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28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4645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60247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14894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08180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79606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52977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044575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548629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6BAF4-74E0-479C-8176-C8AF2F1DA589}" type="slidenum">
              <a:rPr lang="nl-BE" smtClean="0"/>
              <a:t>11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80661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66781-899B-75A9-A76E-6A5DE17ED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5503DC-8A5E-9F1A-5C2A-5C32801287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D96B4-FCA7-D509-8AFD-1BF38CBFE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8CFA1-16E3-4093-B43C-393DD2135ACA}" type="datetime1">
              <a:rPr lang="it-IT" smtClean="0"/>
              <a:t>03/12/2025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9B142-7CE7-C93E-6EDD-57A692E90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34034-A11C-0A52-6463-5FA8377B8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9170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957C4-1743-E292-8DB9-5D9A61F9B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38624B-D0B7-AD7B-3EDA-A80D8E3C39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55632-E26A-01F3-7763-2966AD342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6AE2-56EE-481F-87EB-5EAF82483630}" type="datetime1">
              <a:rPr lang="it-IT" smtClean="0"/>
              <a:t>03/12/2025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AAA4B-9E61-0968-0109-D1C52D39B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26180-DF64-5203-545C-0D4EB9710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458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58EB46-12E9-A75D-5D71-338AAB8245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7A1ECF-479C-2FB1-6665-0196552D3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436B1-D659-5190-1C09-AC658C5F6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E7D3-995A-4F47-8EED-FB7AF4F4C7A4}" type="datetime1">
              <a:rPr lang="it-IT" smtClean="0"/>
              <a:t>03/12/2025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54C2F-76CD-C2A2-FD8A-87268CB79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7E687-37AD-97FC-7109-FC596824B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921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3A5D8-6C52-22A3-75F4-546361FD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C4347-87A5-A51A-7F11-848F08877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B0D64-AD50-7A71-C1D0-4FF3B8D18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51B0-F96C-47AB-AB64-76F1F31A46BB}" type="datetime1">
              <a:rPr lang="it-IT" smtClean="0"/>
              <a:t>03/12/2025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84C6C-978B-BA79-6B8B-255DD5BA6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B802E-659E-4BB2-BBC2-36A54AA9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255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B4EE0-5A16-F7AA-3B3C-911605F02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F762BA-233D-ECAD-CC24-C94D552D8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D7D0C-3040-A034-AB09-43175A556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7F3E-816A-45E6-9707-B96534860DFD}" type="datetime1">
              <a:rPr lang="it-IT" smtClean="0"/>
              <a:t>03/12/2025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A151C-F21A-EC9D-CD0B-2F3275CD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522C4-CF6B-7A8B-F2BC-6910A2F7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8973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5ED90-4C59-DA78-751F-52CF865AA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DD5DC-6466-00FD-5C6E-633492346B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6F43F-E248-8372-FAEB-14BA28992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F2654-8D9C-F0A6-5C49-26AC0D197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9586-99EC-430D-95A0-30115F1DB578}" type="datetime1">
              <a:rPr lang="it-IT" smtClean="0"/>
              <a:t>03/12/2025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1EBC4-ED39-0E00-D5E7-B858053D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395FB8-4CC2-5F59-1E4E-13F38306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572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42A69-CC46-341C-DC06-19A815B30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5F4D2-19CD-C905-521C-48644A387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AF88F1-7CE3-9F7B-9FB8-2AFD673A9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49FFD5-190D-C569-D734-B0577F9899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3288C0-199B-EECA-26E6-4E998C3876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BC7D62-2D1D-D7B3-3347-B6AAFE867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72C93-B043-4F1E-BB58-DB559D488B7D}" type="datetime1">
              <a:rPr lang="it-IT" smtClean="0"/>
              <a:t>03/12/2025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C96103-784E-4349-5729-F5438EC7B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39CE1-FC96-A070-AD85-E025C5E97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18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DAC3E-929A-BE4C-4B9D-6FEC8D3B9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CE19E-2CCB-DB8C-3861-3BDDB570B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41F6-0B32-4AEC-BB01-8E1FA3380767}" type="datetime1">
              <a:rPr lang="it-IT" smtClean="0"/>
              <a:t>03/12/2025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90DA38-D26E-4549-466E-A27793937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94D5E5-0353-1BEB-CDBD-A0615426C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897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F1405-1057-B27F-66D5-7569976BA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E73F-6CA4-4257-AAFF-AA2269F5A49F}" type="datetime1">
              <a:rPr lang="it-IT" smtClean="0"/>
              <a:t>03/12/2025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664869-A927-36A9-7C80-60188BE4C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7AE92-3B7C-86DC-43BD-5E825A3F5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504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12867-6867-CF44-C22F-D92B67946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E9254-C925-5002-B43B-D363185E0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7DF3FE-0ED8-2989-B1C4-33276969F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FC257-0F48-1CB2-C26A-066205C6B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4534-60F2-4649-8027-AC362EC7944D}" type="datetime1">
              <a:rPr lang="it-IT" smtClean="0"/>
              <a:t>03/12/2025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046417-CE83-A82D-68DC-6255FC729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FBEE5C-AA97-EBA1-7246-2D10104B0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4198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6438E-EA43-30EA-498A-890EE8713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B441D4-F3E0-1F7F-60FF-F0810B5DAA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19D75E-B241-6CE8-F4ED-6D99C4FD4A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AF239-D333-7D6E-A08B-16128C8C0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F6A0-4A00-484A-B416-E37913D384EF}" type="datetime1">
              <a:rPr lang="it-IT" smtClean="0"/>
              <a:t>03/12/2025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B44F0-C710-389A-7001-5ADA8D6E3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3FCEFC-799A-ED65-2ED9-CDCA52FDB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347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529128-7154-6EA6-8D05-48D54159F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BB174E-4E75-B913-1CFE-096833CC7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E651A-E240-E4F7-305F-FB4A06E3E6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A88FA-3868-45E4-AD28-690F02891C67}" type="datetime1">
              <a:rPr lang="it-IT" smtClean="0"/>
              <a:t>03/12/2025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85A69-BD30-CDDE-7EF0-FFC6380D05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53EED-F677-7FF4-3BE7-2A2563C18F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D76CB9-D360-4629-80BE-8EBCA15F87D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563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8_D5AEEEF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C_B6921EBD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22_249C068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6_1F0764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A_F47D86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1_E24C477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3_10E41F6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15731-4624-C2C5-B737-5BA189D7A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2090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sz="2700" noProof="0" dirty="0"/>
              <a:t>Adult Immunization Board - Country meeting</a:t>
            </a:r>
            <a:br>
              <a:rPr lang="en-GB" sz="2400" noProof="0" dirty="0"/>
            </a:br>
            <a:br>
              <a:rPr lang="en-GB" sz="5300" noProof="0" dirty="0"/>
            </a:br>
            <a:r>
              <a:rPr lang="en-GB" sz="5300" noProof="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Adult Immunization in Portugal: Successes, lessons learned and the way forward </a:t>
            </a:r>
            <a:br>
              <a:rPr lang="en-GB" sz="2400" noProof="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br>
              <a:rPr lang="en-GB" sz="2400" noProof="0" dirty="0"/>
            </a:br>
            <a:r>
              <a:rPr lang="en-GB" sz="2400" noProof="0" dirty="0"/>
              <a:t>Meeting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2F933C-8F10-2E66-3586-8FA2772C9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8256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GB" sz="2200" noProof="0" dirty="0"/>
              <a:t>25-26 November 2026</a:t>
            </a:r>
          </a:p>
          <a:p>
            <a:r>
              <a:rPr lang="en-GB" sz="2200" noProof="0" dirty="0"/>
              <a:t>Lisbon, Portugal</a:t>
            </a:r>
          </a:p>
          <a:p>
            <a:endParaRPr lang="en-GB" sz="2200" noProof="0" dirty="0"/>
          </a:p>
          <a:p>
            <a:r>
              <a:rPr lang="en-GB" sz="2200" noProof="0" dirty="0"/>
              <a:t>Dr Katherine Newell (P95)</a:t>
            </a:r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34AB0934-6DE0-B074-E4F0-D6CAD0296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6042" y="5395923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60F459-0ABF-F613-FC1A-1776D687B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91928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3BED1-017E-FCDB-24FC-346523308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B2AB3D25-2C1C-DAED-39D2-92FBC5D07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BFF616-3A38-DBD4-3EDD-3E54FF1D3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10</a:t>
            </a:fld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8D9613-C769-DE7C-6D94-2B5A993B5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0224"/>
            <a:ext cx="11192005" cy="4692640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3000" b="1" noProof="0" dirty="0"/>
              <a:t>Other adult vaccines prioritized for specific groups: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400" b="1" noProof="0" dirty="0"/>
              <a:t>Mpox</a:t>
            </a:r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GB" sz="1700" noProof="0" dirty="0"/>
              <a:t>Self-identified risk groups offered free pre-exposure and post-exposure prophylaxis (vaccination).  </a:t>
            </a:r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GB" sz="1700" noProof="0" dirty="0"/>
              <a:t>Healthcare professionals also offered pre-exposure vaccination.</a:t>
            </a:r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GB" sz="1700" noProof="0" dirty="0"/>
              <a:t>Portugal experienced three mpox waves between 2022 and 2024, totalling 1,286 confirmed cases (primarily among MSM), one of the first countries reporting cases to ECDC. </a:t>
            </a:r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GB" sz="1700" noProof="0" dirty="0"/>
              <a:t>Implemented rapid vaccination and targeted public health interventions: relied on integrated clinical, behavioural, genomic, and immunologic data.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GB" sz="2400" b="1" noProof="0" dirty="0"/>
              <a:t>Herpes Zoster 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n-GB" sz="1900" noProof="0" dirty="0"/>
              <a:t>Awaiting decision by DGS following recommendation by NITAG. 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n-GB" sz="1900" noProof="0" dirty="0"/>
              <a:t>Lack of active HZ surveillance systems limits accurate estimation of overall incidence</a:t>
            </a:r>
            <a:endParaRPr lang="en-GB" sz="2400" noProof="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GB" sz="2300" b="1" noProof="0" dirty="0"/>
              <a:t>RSV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n-GB" sz="2300" noProof="0" dirty="0"/>
              <a:t>Under evaluation by NITAG</a:t>
            </a:r>
          </a:p>
          <a:p>
            <a:pPr marL="0" indent="0">
              <a:spcBef>
                <a:spcPts val="600"/>
              </a:spcBef>
              <a:buNone/>
            </a:pPr>
            <a:endParaRPr lang="en-GB" sz="2400" b="1" noProof="0" dirty="0"/>
          </a:p>
          <a:p>
            <a:pPr marL="0" indent="0">
              <a:spcBef>
                <a:spcPts val="0"/>
              </a:spcBef>
              <a:buNone/>
            </a:pPr>
            <a:r>
              <a:rPr lang="en-GB" sz="2400" b="1" noProof="0" dirty="0"/>
              <a:t>And others..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803C90A-1256-7643-9BEC-88172E7EC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Structure of the healthcare system</a:t>
            </a:r>
            <a:r>
              <a:rPr lang="en-GB" sz="3200" noProof="0" dirty="0"/>
              <a:t> in Portugal and </a:t>
            </a:r>
            <a:r>
              <a:rPr lang="en-GB" sz="3200" b="1" noProof="0" dirty="0"/>
              <a:t>integration of adult vaccination programs </a:t>
            </a:r>
            <a:r>
              <a:rPr lang="en-GB" sz="3200" noProof="0" dirty="0"/>
              <a:t>into the national vaccination plan </a:t>
            </a:r>
          </a:p>
        </p:txBody>
      </p:sp>
    </p:spTree>
    <p:extLst>
      <p:ext uri="{BB962C8B-B14F-4D97-AF65-F5344CB8AC3E}">
        <p14:creationId xmlns:p14="http://schemas.microsoft.com/office/powerpoint/2010/main" val="22406321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E55E3-089D-21B6-07FD-385D7D922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8E59B430-E8B9-11C3-7E9B-645791990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6B10FB-4687-F541-B0AE-AFB281058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11</a:t>
            </a:fld>
            <a:endParaRPr lang="en-GB" noProof="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80C2E27-9B02-5ED3-8D71-42F0F63B3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Structure of the healthcare system</a:t>
            </a:r>
            <a:r>
              <a:rPr lang="en-GB" sz="3200" noProof="0" dirty="0"/>
              <a:t> in Portugal and </a:t>
            </a:r>
            <a:r>
              <a:rPr lang="en-GB" sz="3200" b="1" noProof="0" dirty="0"/>
              <a:t>integration of adult vaccination programs </a:t>
            </a:r>
            <a:r>
              <a:rPr lang="en-GB" sz="3200" noProof="0" dirty="0"/>
              <a:t>into the national vaccination plan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453D6-1C98-B7B7-7585-A52C22B71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1764"/>
            <a:ext cx="11024736" cy="50307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noProof="0" dirty="0"/>
              <a:t>Madeira Region versus mainland Portugal</a:t>
            </a:r>
          </a:p>
          <a:p>
            <a:pPr marL="0" indent="0">
              <a:buNone/>
            </a:pPr>
            <a:r>
              <a:rPr lang="en-GB" sz="1700" noProof="0" dirty="0"/>
              <a:t> Madeira faces faster more severe population aging:</a:t>
            </a:r>
          </a:p>
          <a:p>
            <a:r>
              <a:rPr lang="en-GB" sz="1700" noProof="0" dirty="0"/>
              <a:t>21% of the population is 65+ years</a:t>
            </a:r>
          </a:p>
          <a:p>
            <a:r>
              <a:rPr lang="en-GB" sz="1700" noProof="0" dirty="0"/>
              <a:t>Aging index rose from 20 (1999) to 172 (2023)</a:t>
            </a:r>
          </a:p>
          <a:p>
            <a:pPr marL="0" indent="0">
              <a:buNone/>
            </a:pPr>
            <a:r>
              <a:rPr lang="en-GB" sz="1700" noProof="0" dirty="0"/>
              <a:t>Madeira has a long tradition of early vaccine adoption, using regional autonomy to introduce vaccines before national roll-out E.g.: Hep B (1990), Hib (1996), </a:t>
            </a:r>
            <a:r>
              <a:rPr lang="en-GB" sz="1700" noProof="0" dirty="0" err="1"/>
              <a:t>MenC</a:t>
            </a:r>
            <a:r>
              <a:rPr lang="en-GB" sz="1700" noProof="0" dirty="0"/>
              <a:t> (2001), measles/rubella campaign (1987)</a:t>
            </a:r>
          </a:p>
          <a:p>
            <a:pPr marL="0" indent="0">
              <a:buNone/>
            </a:pPr>
            <a:r>
              <a:rPr lang="en-GB" sz="1700" noProof="0" dirty="0"/>
              <a:t>Mainland Portugal adopts vaccines centrally through national processes, often slower due to reimbursement evaluations and national-level budget constraints. </a:t>
            </a:r>
            <a:r>
              <a:rPr lang="en-GB" sz="1700" dirty="0"/>
              <a:t>But sustainability of Madeira’s </a:t>
            </a:r>
            <a:r>
              <a:rPr lang="en-GB" sz="1700" noProof="0" dirty="0"/>
              <a:t>faster vaccine adoption depends on regional budgets. </a:t>
            </a:r>
          </a:p>
          <a:p>
            <a:pPr marL="0" indent="0">
              <a:buNone/>
            </a:pPr>
            <a:r>
              <a:rPr lang="en-GB" sz="1700" noProof="0" dirty="0"/>
              <a:t>Seasonal influenza campaign in Madeira:</a:t>
            </a:r>
          </a:p>
          <a:p>
            <a:pPr lvl="1"/>
            <a:r>
              <a:rPr lang="en-GB" sz="1700" noProof="0" dirty="0"/>
              <a:t>35,696 doses delivered by mid-Nov 2025; 78% via primary care; 8% via home visits (pharmacies used far less in Madeira)</a:t>
            </a:r>
          </a:p>
          <a:p>
            <a:pPr lvl="1"/>
            <a:r>
              <a:rPr lang="en-GB" sz="1700" noProof="0" dirty="0"/>
              <a:t>2025 Coverage &gt;50% for 80+, but lower in 60–64 age group (room for improvement). Similar age-based differences in coverage also observed for COVID-19 seasonal vaccination. </a:t>
            </a:r>
          </a:p>
          <a:p>
            <a:pPr marL="0" indent="0">
              <a:buNone/>
            </a:pPr>
            <a:r>
              <a:rPr lang="en-GB" sz="1700" noProof="0" dirty="0"/>
              <a:t>Next step is to embrace the life-course vaccination model,</a:t>
            </a:r>
            <a:r>
              <a:rPr lang="en-US" sz="1700" noProof="0" dirty="0"/>
              <a:t> </a:t>
            </a:r>
            <a:r>
              <a:rPr lang="en-GB" sz="1700" noProof="0" dirty="0"/>
              <a:t> with a strong focus on adults integrated into broader longevity and healthy-ageing strategies–a central requirement for health system resilience and socio-economic (and workforce) sustainability in a region like Madeira. </a:t>
            </a:r>
          </a:p>
        </p:txBody>
      </p:sp>
    </p:spTree>
    <p:extLst>
      <p:ext uri="{BB962C8B-B14F-4D97-AF65-F5344CB8AC3E}">
        <p14:creationId xmlns:p14="http://schemas.microsoft.com/office/powerpoint/2010/main" val="643140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DCF8C-C4E3-7D6C-08AB-D8A000028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4A95A39D-CDF6-585C-F410-47E089B69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9ABB56-FBAC-32D3-C85E-C30352ADD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12</a:t>
            </a:fld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503477-4D4A-E8EA-FBA3-55F7758AB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1281113"/>
            <a:ext cx="11539654" cy="5075237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GB" sz="3000" b="1" noProof="0" dirty="0"/>
              <a:t>1. Directorate-General of Health (DGS) Perspective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1900" b="1" noProof="0" dirty="0"/>
              <a:t>Role in Adult Vaccination: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noProof="0" dirty="0"/>
              <a:t>Serves as the national coordinator for all vaccination activities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noProof="0" dirty="0"/>
              <a:t>Defines technical norms and clinical guidance through the Blue Book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noProof="0" dirty="0"/>
              <a:t>Coordinates national seasonal campaigns (influenza, COVID-19) with regional and local partners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1900" noProof="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900" b="1" noProof="0" dirty="0"/>
              <a:t>Systems to support DGS’ work in delivering adult immunization: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noProof="0" dirty="0"/>
              <a:t>Governance and delivery executed through a network of primary care units, hospitals, and increasingly pharmacies, enabling broad access across population groups.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noProof="0" dirty="0"/>
              <a:t>Community and outreach: digital platforms, seasonal campaigns, and partnerships with municipalities, patient groups, and community leaders to build trust, extend reach, and reduce missed opportunities. </a:t>
            </a:r>
          </a:p>
          <a:p>
            <a:pPr>
              <a:spcBef>
                <a:spcPts val="0"/>
              </a:spcBef>
            </a:pPr>
            <a:endParaRPr lang="en-GB" sz="1800" b="1" noProof="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900" b="1" noProof="0" dirty="0"/>
              <a:t>Improvements to make it easier to promote and administer vaccines: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noProof="0" dirty="0"/>
              <a:t>Strengthen digital decision-support tools and expand vaccination sites.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noProof="0" dirty="0"/>
              <a:t>Enhance automated reminder systems for HCP and citizens to improve timeliness.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noProof="0" dirty="0"/>
              <a:t>Improve monitoring of coverage across age, geography, and risk groups.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noProof="0" dirty="0"/>
              <a:t>Ensure ongoing professional training due to frequent updates (e.g., Influenza HD target group, COVID-19 boosters).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noProof="0" dirty="0"/>
              <a:t>Maintain system flexibility to ensure regular updates and improvements (RSV, Herpes Zoster), respond to emerging pathogens and outbreaks (Hep A, Mpox).</a:t>
            </a:r>
            <a:endParaRPr lang="en-GB" sz="2000" b="1" noProof="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6E28FA-DB77-7574-16B2-0974C3720F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9764" y="1554163"/>
            <a:ext cx="2653636" cy="123032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F5B7EA4-B68B-F5B0-5B84-79A36D5F0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746" y="136525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noProof="0" dirty="0"/>
              <a:t>Organization and delivery of adult vaccination services from </a:t>
            </a:r>
            <a:r>
              <a:rPr lang="en-GB" sz="3200" b="1" noProof="0" dirty="0"/>
              <a:t>different perspectives</a:t>
            </a:r>
          </a:p>
        </p:txBody>
      </p:sp>
    </p:spTree>
    <p:extLst>
      <p:ext uri="{BB962C8B-B14F-4D97-AF65-F5344CB8AC3E}">
        <p14:creationId xmlns:p14="http://schemas.microsoft.com/office/powerpoint/2010/main" val="338345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21C82-31C0-7F99-82E8-385830E8D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735BD-7A8E-D5A7-0E8D-DDFAA9F9B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746" y="136525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noProof="0" dirty="0"/>
              <a:t>Organization and delivery of adult vaccination services from </a:t>
            </a:r>
            <a:r>
              <a:rPr lang="en-GB" sz="3200" b="1" noProof="0" dirty="0"/>
              <a:t>different perspectives</a:t>
            </a:r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CFECCC0A-0920-BCC0-419B-BDAE6C75F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FE8796-F7D5-A284-D445-9CCA4E798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13</a:t>
            </a:fld>
            <a:endParaRPr lang="en-GB" noProof="0" dirty="0"/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30C770AC-A9E2-4A85-714E-8C1FA9DB842F}"/>
              </a:ext>
            </a:extLst>
          </p:cNvPr>
          <p:cNvSpPr txBox="1">
            <a:spLocks/>
          </p:cNvSpPr>
          <p:nvPr/>
        </p:nvSpPr>
        <p:spPr>
          <a:xfrm>
            <a:off x="423746" y="1048719"/>
            <a:ext cx="11768254" cy="5676551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7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GB" sz="5900" b="1" noProof="0" dirty="0"/>
              <a:t>2. Nursing Perspective</a:t>
            </a: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GB" sz="2600" b="1" noProof="0" dirty="0"/>
              <a:t>Role in Adult Vaccination: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Nurses are primary vaccinators across diverse settings including primary care, long-term care, palliative care, and home visits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Aim to integrate vaccination into routine consultations, promoting health literacy and opportunistic vaccination beyond the “act of injection.”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Rely strongly on DGS technical guidance, enabling evidence-based practice and rapid adaptation to updated recommendations.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Act as trusted frontline communicators, helping address hesitancy and delivering tailored advice to diverse populations.</a:t>
            </a: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endParaRPr lang="en-GB" sz="2300" b="1" noProof="0" dirty="0"/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GB" sz="2600" b="1" noProof="0" dirty="0"/>
              <a:t>Systems to support work in delivering adult immunization: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National DGS norms and continuous clinical updates guide practice.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Coordination with primary care teams, hospitals, and community services supports vaccine delivery across settings.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Cultural acceptance and a long-standing vaccination tradition support nurse-patient trust.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Maintaining evidence-based skills through education and training</a:t>
            </a: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endParaRPr lang="en-GB" sz="2300" b="1" noProof="0" dirty="0"/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GB" sz="2600" b="1" noProof="0" dirty="0"/>
              <a:t>Improvements to make it easier to promote and administer vaccines: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Increase staffing and reduce workload pressure to allow more time for vaccine / prevention counselling.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Strengthen digital literacy or provide alternatives to support for older adults and migrants to reduce communication barriers surrounding vaccination.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Enhance training on communication strategies (e.g., motivational interviewing) to address hesitancy.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Improve interoperability of digital systems and automated alerts to flag overdue vaccinations for HCP and citizens.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noProof="0" dirty="0"/>
              <a:t>Expand logistical support to prevent stock issues and missed opportunities.</a:t>
            </a:r>
            <a:endParaRPr lang="en-GB" b="1" noProof="0" dirty="0"/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endParaRPr lang="en-GB" sz="2000" b="1" noProof="0" dirty="0"/>
          </a:p>
        </p:txBody>
      </p:sp>
    </p:spTree>
    <p:extLst>
      <p:ext uri="{BB962C8B-B14F-4D97-AF65-F5344CB8AC3E}">
        <p14:creationId xmlns:p14="http://schemas.microsoft.com/office/powerpoint/2010/main" val="792727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466C0-1277-6817-005B-F7AB25E28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4A465-85ED-362C-BA1A-96DB0ABB3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049" y="156127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noProof="0" dirty="0"/>
              <a:t>Organization and delivery of adult vaccination services from </a:t>
            </a:r>
            <a:r>
              <a:rPr lang="en-GB" sz="3200" b="1" noProof="0" dirty="0"/>
              <a:t>different perspectives</a:t>
            </a:r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5BEDD353-F8D8-28E7-CA74-EE93F1F3E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453A60-1F2E-842A-30ED-6CB38222B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14</a:t>
            </a:fld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22947E-927E-6B32-35C7-F4064DAB3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1437240"/>
            <a:ext cx="11606251" cy="5578144"/>
          </a:xfrm>
          <a:ln>
            <a:noFill/>
          </a:ln>
        </p:spPr>
        <p:txBody>
          <a:bodyPr>
            <a:normAutofit fontScale="40000" lnSpcReduction="2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7000" b="1" noProof="0" dirty="0"/>
              <a:t>3. Pharmacist Perspective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3800" b="1" noProof="0" dirty="0"/>
              <a:t>Role in Adult Vaccination: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3000" noProof="0" dirty="0"/>
              <a:t>Portugal has 2,920 community pharmacies, each interacting with around 600,000 people daily about 6% of the population. They are a major provider of adult vaccination in Portugal.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3000" noProof="0" dirty="0"/>
              <a:t>Influenza and COVID-19 (without prescription), and all vaccines that are not part of the NVP can be given in pharmacy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3000" noProof="0" dirty="0"/>
              <a:t>Pharmacy vaccination capacity has expanded from 1,588 pharmacies in 2008 to more than 2,500 by 2025, supported by 7,000+ qualified pharmacists.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3000" noProof="0" dirty="0"/>
              <a:t>During first fully integrated influenza–COVID-19 campaign (2023), 70% of all vaccines administered in pharmacies (proximity and quick access main driving factors of preferential vaccination in pharmacy).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3000" noProof="0" dirty="0"/>
              <a:t>In recent seasonal vaccination campaigns (influenza + COVID-19), adults aged 60–84 are primarily vaccinated in pharmacies.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3800" b="1" noProof="0" dirty="0"/>
              <a:t>Systems to support work in delivering adult immunization: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3000" noProof="0" dirty="0"/>
              <a:t>Recent digital integration between pharmacies and the national vaccination registry  allowing pharmacists to record vaccinations in real time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3000" noProof="0" dirty="0"/>
              <a:t>Structured national training and certification programs ensure safe vaccination practice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3000" noProof="0" dirty="0"/>
              <a:t>Wide pharmacy network providing high accessibility and extended hours.</a:t>
            </a:r>
            <a:endParaRPr lang="en-GB" sz="3000" b="1" noProof="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3800" b="1" noProof="0" dirty="0"/>
              <a:t>Improvements to make it easier to promote and administer vaccines: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3000" noProof="0" dirty="0"/>
              <a:t>For COVID-19 vaccines (currently in 6-dose vial): Removing waste-related fees after initial campaign weeks to maximize vaccine uptake.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3000" noProof="0" dirty="0"/>
              <a:t>Expanding pharmacy roles beyond flu and COVID-19 vaccines, enhancing pharmacist behavioural training for vaccine hesitancy, and strengthening public communication </a:t>
            </a:r>
            <a:endParaRPr lang="en-GB" sz="3000" b="1" noProof="0" dirty="0"/>
          </a:p>
        </p:txBody>
      </p:sp>
    </p:spTree>
    <p:extLst>
      <p:ext uri="{BB962C8B-B14F-4D97-AF65-F5344CB8AC3E}">
        <p14:creationId xmlns:p14="http://schemas.microsoft.com/office/powerpoint/2010/main" val="306302943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413C7-CCBA-19F7-D3FB-8CA785776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4A4B-A0C6-B9DC-9DCB-0155474D2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22" y="189427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noProof="0" dirty="0"/>
              <a:t>Organization and delivery of adult vaccination services from </a:t>
            </a:r>
            <a:r>
              <a:rPr lang="en-GB" sz="3200" b="1" noProof="0" dirty="0"/>
              <a:t>different perspectives</a:t>
            </a:r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D2C7D3FA-E102-29E8-3F31-A1FE81FF4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449923-9722-36E6-218C-1217CFA84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15</a:t>
            </a:fld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6FCE09-7DE1-BB8D-E6FE-449D2C1EA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36" y="1400197"/>
            <a:ext cx="11226800" cy="495615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600" b="1" noProof="0" dirty="0"/>
              <a:t>4. GP Provider Perspective</a:t>
            </a:r>
          </a:p>
          <a:p>
            <a:pPr marL="0" indent="0">
              <a:buNone/>
            </a:pPr>
            <a:r>
              <a:rPr lang="en-GB" sz="2100" b="1" noProof="0" dirty="0"/>
              <a:t>Role in Adult Vaccination: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1800" noProof="0" dirty="0"/>
              <a:t>Provide personalized vaccination counselling supported by long-term, trust-based patient relationships.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1800" noProof="0" dirty="0"/>
              <a:t>Use digital records to review full vaccine history, identify gaps, and guide adult vaccine recommendations.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1800" noProof="0" dirty="0"/>
              <a:t>Promote vaccines beyond NVP/schedules (e.g., pneumococcal, influenza) based on clinical evidence and Blue Book guidelines.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GB" sz="1800" noProof="0" dirty="0"/>
              <a:t>Deliver vaccines in primary care settings and home vaccination for immobile or high-risk adults.</a:t>
            </a:r>
          </a:p>
          <a:p>
            <a:pPr marL="0" indent="0">
              <a:buNone/>
            </a:pPr>
            <a:r>
              <a:rPr lang="en-GB" sz="2100" b="1" noProof="0" dirty="0"/>
              <a:t>Systems to support work in delivering adult immunization: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GB" sz="1800" noProof="0" dirty="0"/>
              <a:t>Integrated digital platforms showing full vaccination history, risk profiles, and scheduled doses (“</a:t>
            </a:r>
            <a:r>
              <a:rPr lang="en-GB" sz="1800" noProof="0" dirty="0" err="1"/>
              <a:t>sClinico</a:t>
            </a:r>
            <a:r>
              <a:rPr lang="en-GB" sz="1800" noProof="0" dirty="0"/>
              <a:t>”).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GB" sz="1800" noProof="0" dirty="0"/>
              <a:t>National vaccination registry accessible by all primary care teams.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GB" sz="1800" noProof="0" dirty="0"/>
              <a:t>Government mobile app (SNS24) enabling patients to monitor vaccination status.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GB" sz="1800" noProof="0" dirty="0"/>
              <a:t>Regional and sub-regional vaccine coverage indicators mean primary care teams can assess vaccine coverage within their populations</a:t>
            </a:r>
          </a:p>
          <a:p>
            <a:pPr marL="0" indent="0">
              <a:buNone/>
            </a:pPr>
            <a:r>
              <a:rPr lang="en-GB" sz="2100" b="1" noProof="0" dirty="0"/>
              <a:t>Improvements to make it easier to promote and administer vaccines: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GB" sz="1800" noProof="0" dirty="0"/>
              <a:t>Expand communication and </a:t>
            </a:r>
            <a:r>
              <a:rPr lang="en-GB" sz="1800" noProof="0" dirty="0" err="1"/>
              <a:t>behavioral</a:t>
            </a:r>
            <a:r>
              <a:rPr lang="en-GB" sz="1800" noProof="0" dirty="0"/>
              <a:t> training for addressing vaccine hesitancy.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GB" sz="1800" noProof="0" dirty="0"/>
              <a:t>Implementing automatic reminders and alerts for HCP and patients to improve uptake and empower self-care (done for breast screening).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GB" sz="1800" noProof="0" dirty="0"/>
              <a:t>Start vaccine education from schools, with strong, solid and evidence-based knowledge. </a:t>
            </a:r>
            <a:endParaRPr lang="en-GB" sz="1800" b="1" noProof="0" dirty="0"/>
          </a:p>
          <a:p>
            <a:pPr marL="0" indent="0">
              <a:buNone/>
            </a:pPr>
            <a:endParaRPr lang="en-GB" sz="1700" noProof="0" dirty="0"/>
          </a:p>
        </p:txBody>
      </p:sp>
    </p:spTree>
    <p:extLst>
      <p:ext uri="{BB962C8B-B14F-4D97-AF65-F5344CB8AC3E}">
        <p14:creationId xmlns:p14="http://schemas.microsoft.com/office/powerpoint/2010/main" val="202576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F3A26-5426-DD51-E6E7-815C30BF0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FF26E722-BC70-C4F6-9F79-80B01D6454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39212C-A557-16C7-C2A7-A729B7B69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16</a:t>
            </a:fld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562FB0-1D16-75A0-3EEA-74844BCDE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458" y="178735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sz="2400" b="1" noProof="0" dirty="0"/>
              <a:t>Vaccine Effectiveness (VE) Monitoring in Portugal</a:t>
            </a:r>
          </a:p>
          <a:p>
            <a:r>
              <a:rPr lang="en-GB" sz="2000" noProof="0" dirty="0"/>
              <a:t>Portugal has a </a:t>
            </a:r>
            <a:r>
              <a:rPr lang="en-GB" sz="2000" b="1" noProof="0" dirty="0"/>
              <a:t>longstanding vaccine effectiveness monitoring system</a:t>
            </a:r>
            <a:r>
              <a:rPr lang="en-GB" sz="2000" noProof="0" dirty="0"/>
              <a:t>, especially for influenza (since 2005) coordinated by INSA (National Health Institute)</a:t>
            </a:r>
          </a:p>
          <a:p>
            <a:r>
              <a:rPr lang="en-GB" sz="2000" noProof="0" dirty="0"/>
              <a:t>Participation in European multicentre VE studies (I-Move and VEBIS) enables methodological consistency</a:t>
            </a:r>
          </a:p>
          <a:p>
            <a:r>
              <a:rPr lang="en-GB" sz="2000" noProof="0" dirty="0"/>
              <a:t>Networks include primary care and electronic health registries, expanded during COVID-19 to track severe outcomes in older adults.</a:t>
            </a:r>
          </a:p>
          <a:p>
            <a:r>
              <a:rPr lang="en-GB" sz="2000" b="1" noProof="0" dirty="0"/>
              <a:t>VE can studies assess via TNCC study designs:</a:t>
            </a:r>
          </a:p>
          <a:p>
            <a:pPr lvl="1"/>
            <a:r>
              <a:rPr lang="en-GB" sz="1600" noProof="0" dirty="0"/>
              <a:t>Variant-specific performance</a:t>
            </a:r>
          </a:p>
          <a:p>
            <a:pPr lvl="1"/>
            <a:r>
              <a:rPr lang="en-GB" sz="1600" noProof="0" dirty="0"/>
              <a:t>Time since vaccination</a:t>
            </a:r>
          </a:p>
          <a:p>
            <a:pPr lvl="1"/>
            <a:r>
              <a:rPr lang="en-GB" sz="1600" noProof="0" dirty="0"/>
              <a:t>Effectiveness in risk groups and chronic disease populations</a:t>
            </a:r>
          </a:p>
          <a:p>
            <a:pPr marL="0" indent="0">
              <a:buNone/>
            </a:pPr>
            <a:endParaRPr lang="en-GB" sz="2000" b="1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462A2A9-E33A-0292-88C5-AFF700BEA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458" y="207974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Recording and reporting of vaccination data </a:t>
            </a:r>
            <a:r>
              <a:rPr lang="en-GB" sz="3200" noProof="0" dirty="0"/>
              <a:t>in Portugal, including coverage rate, vaccine impact monitoring and vigilance practices</a:t>
            </a:r>
            <a:endParaRPr lang="en-GB" sz="3200" b="1" noProof="0" dirty="0"/>
          </a:p>
        </p:txBody>
      </p:sp>
    </p:spTree>
    <p:extLst>
      <p:ext uri="{BB962C8B-B14F-4D97-AF65-F5344CB8AC3E}">
        <p14:creationId xmlns:p14="http://schemas.microsoft.com/office/powerpoint/2010/main" val="2450618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8E0DC-31EA-8EB3-4F32-BD4D40169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F76E8-A19E-C12A-14A2-989EA47D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458" y="207974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Recording and reporting of vaccination data </a:t>
            </a:r>
            <a:r>
              <a:rPr lang="en-GB" sz="3200" noProof="0" dirty="0"/>
              <a:t>in Portugal, including coverage rate, vaccine impact monitoring and vigilance practices</a:t>
            </a:r>
            <a:endParaRPr lang="en-GB" sz="3200" b="1" noProof="0" dirty="0"/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8723E1CE-E45C-026C-878C-7A260CE02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4952C8-78AE-348E-C4A6-4B44FBD9B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17</a:t>
            </a:fld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528A06-45B8-1BC6-3675-94B8FF34F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458" y="184785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sz="2400" b="1" noProof="0" dirty="0"/>
              <a:t>Vaccine Effectiveness (VE) Monitoring in Portugal</a:t>
            </a:r>
          </a:p>
          <a:p>
            <a:r>
              <a:rPr lang="en-GB" sz="2000" noProof="0" dirty="0"/>
              <a:t>VE is consistently higher for preventing severe outcomes (hospitalisation, death) compared to mild illness.</a:t>
            </a:r>
          </a:p>
          <a:p>
            <a:r>
              <a:rPr lang="en-GB" sz="2000" noProof="0" dirty="0"/>
              <a:t>Impact studies estimate prevented hospitalisations and consultations, demonstrating the value of seasonal vaccination even when VE is moderate or circulation is low</a:t>
            </a:r>
          </a:p>
          <a:p>
            <a:endParaRPr lang="en-GB" sz="2000" noProof="0" dirty="0"/>
          </a:p>
          <a:p>
            <a:r>
              <a:rPr lang="en-GB" sz="2000" noProof="0" dirty="0"/>
              <a:t>VE results need clear communication adapted to target group to avoid misinterpretation, particularly when effectiveness is modest or variable across age groups.</a:t>
            </a:r>
          </a:p>
          <a:p>
            <a:r>
              <a:rPr lang="en-GB" sz="2000" b="1" i="1" noProof="0" dirty="0"/>
              <a:t>Translating VE into tangible metrics (e.g., beds saved, hospitalisations avoided) helps maintain HCP/public trust and support uptake.</a:t>
            </a:r>
          </a:p>
        </p:txBody>
      </p:sp>
    </p:spTree>
    <p:extLst>
      <p:ext uri="{BB962C8B-B14F-4D97-AF65-F5344CB8AC3E}">
        <p14:creationId xmlns:p14="http://schemas.microsoft.com/office/powerpoint/2010/main" val="1236055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EECA1-3250-7757-D8AB-44B6A07E1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E6ED03AA-E977-2737-6B26-534FF16508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D59BAD-9365-D72F-DB81-2EAF7147E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18</a:t>
            </a:fld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2BE3F-2436-1049-3A6E-FEF3ECFB6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516" y="1847850"/>
            <a:ext cx="1085199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noProof="0" dirty="0"/>
              <a:t>Pharmacovigilance in Portugal</a:t>
            </a:r>
          </a:p>
          <a:p>
            <a:r>
              <a:rPr lang="en-GB" sz="2000" noProof="0" dirty="0"/>
              <a:t>Vaccine safety monitoring is conducted through the </a:t>
            </a:r>
            <a:r>
              <a:rPr lang="en-GB" sz="2000" b="1" noProof="0" dirty="0"/>
              <a:t>National Pharmacovigilance System</a:t>
            </a:r>
            <a:r>
              <a:rPr lang="en-GB" sz="2000" noProof="0" dirty="0"/>
              <a:t>, managed by INFARMED.</a:t>
            </a:r>
          </a:p>
          <a:p>
            <a:r>
              <a:rPr lang="en-GB" sz="2000" noProof="0" dirty="0"/>
              <a:t>Vaccine safety is tracked through Adverse Events Following Immunization (AEFI) </a:t>
            </a:r>
            <a:r>
              <a:rPr lang="en-GB" sz="2000" b="1" noProof="0" dirty="0"/>
              <a:t>reported by healthcare professionals and the public.</a:t>
            </a:r>
          </a:p>
          <a:p>
            <a:r>
              <a:rPr lang="en-GB" sz="2000" noProof="0" dirty="0"/>
              <a:t>AEFIs are classified into </a:t>
            </a:r>
            <a:r>
              <a:rPr lang="en-GB" sz="2000" b="1" noProof="0" dirty="0"/>
              <a:t>five categories</a:t>
            </a:r>
            <a:r>
              <a:rPr lang="en-GB" sz="2000" noProof="0" dirty="0"/>
              <a:t>: product-related, quality defects, immunization errors, anxiety-related events, and coincidental events.</a:t>
            </a:r>
          </a:p>
          <a:p>
            <a:r>
              <a:rPr lang="en-GB" sz="2000" noProof="0" dirty="0"/>
              <a:t>INFARMED validates reports, conducts safety assessments, and </a:t>
            </a:r>
            <a:r>
              <a:rPr lang="en-GB" sz="2000" b="1" noProof="0" dirty="0"/>
              <a:t>submits data monthly to EMA and WHO.</a:t>
            </a:r>
          </a:p>
          <a:p>
            <a:r>
              <a:rPr lang="en-GB" sz="2000" noProof="0" dirty="0"/>
              <a:t>Portuguese Safety communication follows EMA guidelines focusing </a:t>
            </a:r>
            <a:r>
              <a:rPr lang="en-GB" sz="2000" b="1" noProof="0" dirty="0"/>
              <a:t>on clarity, scientific basis, and audience adaptation</a:t>
            </a:r>
            <a:r>
              <a:rPr lang="en-GB" sz="2000" noProof="0" dirty="0"/>
              <a:t> to build trust and avoid misunderstanding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AC64DAA-4D02-3849-F132-4F8F8F3CE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458" y="207974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Recording and reporting of vaccination data </a:t>
            </a:r>
            <a:r>
              <a:rPr lang="en-GB" sz="3200" noProof="0" dirty="0"/>
              <a:t>in Portugal, including coverage rate, vaccine impact monitoring and vigilance practices</a:t>
            </a:r>
            <a:endParaRPr lang="en-GB" sz="3200" b="1" noProof="0" dirty="0"/>
          </a:p>
        </p:txBody>
      </p:sp>
    </p:spTree>
    <p:extLst>
      <p:ext uri="{BB962C8B-B14F-4D97-AF65-F5344CB8AC3E}">
        <p14:creationId xmlns:p14="http://schemas.microsoft.com/office/powerpoint/2010/main" val="834459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DA425-532B-21E4-78B5-5CBF7FB00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A5C29-3CB7-FFE3-ED95-4180834AE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815" y="387355"/>
            <a:ext cx="9713976" cy="1281113"/>
          </a:xfrm>
        </p:spPr>
        <p:txBody>
          <a:bodyPr>
            <a:noAutofit/>
          </a:bodyPr>
          <a:lstStyle/>
          <a:p>
            <a:br>
              <a:rPr lang="en-GB" sz="3200" noProof="0" dirty="0"/>
            </a:br>
            <a:r>
              <a:rPr lang="en-GB" sz="3200" noProof="0" dirty="0"/>
              <a:t>Analyse the population's vaccination demand and acceptance, addressing issues such as </a:t>
            </a:r>
            <a:r>
              <a:rPr lang="en-GB" sz="3200" b="1" noProof="0" dirty="0"/>
              <a:t>vaccine confidence  </a:t>
            </a:r>
            <a:br>
              <a:rPr lang="en-GB" sz="3200" noProof="0" dirty="0"/>
            </a:br>
            <a:endParaRPr lang="en-GB" sz="3200" b="1" noProof="0" dirty="0"/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98CB8402-9FD4-6BEB-B923-8E1EED4B8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22F92B-9DAB-2F09-7D55-EDB954769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19</a:t>
            </a:fld>
            <a:endParaRPr lang="en-GB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718EF07-D123-903E-5826-051101FA5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830" y="1825624"/>
            <a:ext cx="11024736" cy="4667240"/>
          </a:xfrm>
        </p:spPr>
        <p:txBody>
          <a:bodyPr>
            <a:normAutofit fontScale="92500" lnSpcReduction="10000"/>
          </a:bodyPr>
          <a:lstStyle/>
          <a:p>
            <a:r>
              <a:rPr lang="en-GB" sz="1900" noProof="0" dirty="0"/>
              <a:t>Vaccine hesitancy is a psychological state of doubt and indecision, not the same as outright refusal, and it varies widely across countries and populations</a:t>
            </a:r>
          </a:p>
          <a:p>
            <a:r>
              <a:rPr lang="en-GB" sz="1900" noProof="0" dirty="0"/>
              <a:t>Portugal has above average confidence in vaccines compared to EU. But still face challenges, full adherence to NVP decreases with age and there remain local pockets of lower coverage. </a:t>
            </a:r>
          </a:p>
          <a:p>
            <a:r>
              <a:rPr lang="en-GB" sz="1900" b="1" noProof="0" dirty="0"/>
              <a:t>In Portugal</a:t>
            </a:r>
            <a:r>
              <a:rPr lang="en-GB" sz="1900" noProof="0" dirty="0"/>
              <a:t>, hesitancy is shaped by safety concerns, efficacy doubts, education, nationality, and trust in healthcare workers.</a:t>
            </a:r>
          </a:p>
          <a:p>
            <a:pPr marL="0" indent="0">
              <a:buNone/>
            </a:pPr>
            <a:r>
              <a:rPr lang="en-GB" sz="1900" b="1" noProof="0" dirty="0"/>
              <a:t>Improving responses to vaccine hesitancy involves:</a:t>
            </a:r>
            <a:endParaRPr lang="en-GB" sz="1900" noProof="0" dirty="0"/>
          </a:p>
          <a:p>
            <a:r>
              <a:rPr lang="en-GB" sz="1900" noProof="0" dirty="0"/>
              <a:t>Better communication on vaccines (“opening the black box”), grounded in democratic values, transparency, and accountability.</a:t>
            </a:r>
          </a:p>
          <a:p>
            <a:r>
              <a:rPr lang="en-GB" sz="1900" noProof="0" dirty="0"/>
              <a:t>The boundary between legitimate doubts and ideological opposition (current growth in populism) remains unclear, complicating communication strategies.</a:t>
            </a:r>
          </a:p>
          <a:p>
            <a:r>
              <a:rPr lang="en-GB" sz="1900" noProof="0" dirty="0"/>
              <a:t>Viewing vaccine communication not as “soft skills” but as essential competencies for HCWs, requires:</a:t>
            </a:r>
          </a:p>
          <a:p>
            <a:pPr lvl="1"/>
            <a:r>
              <a:rPr lang="en-GB" sz="1900" noProof="0" dirty="0"/>
              <a:t>Building trust</a:t>
            </a:r>
          </a:p>
          <a:p>
            <a:pPr lvl="1"/>
            <a:r>
              <a:rPr lang="en-GB" sz="1900" noProof="0" dirty="0"/>
              <a:t>Managing information overload without losing transparency</a:t>
            </a:r>
          </a:p>
          <a:p>
            <a:pPr lvl="1"/>
            <a:r>
              <a:rPr lang="en-GB" sz="1900" noProof="0" dirty="0"/>
              <a:t>Addressing emotions, fears, and lived experiences</a:t>
            </a:r>
          </a:p>
          <a:p>
            <a:pPr lvl="1"/>
            <a:r>
              <a:rPr lang="en-GB" sz="1900" noProof="0" dirty="0"/>
              <a:t>Supporting HCWs’ own hesitations and communication challenges</a:t>
            </a:r>
          </a:p>
          <a:p>
            <a:endParaRPr lang="en-GB" sz="1800" noProof="0" dirty="0"/>
          </a:p>
          <a:p>
            <a:pPr marL="0" indent="0">
              <a:buNone/>
            </a:pPr>
            <a:endParaRPr lang="en-GB" sz="1800" noProof="0" dirty="0"/>
          </a:p>
        </p:txBody>
      </p:sp>
    </p:spTree>
    <p:extLst>
      <p:ext uri="{BB962C8B-B14F-4D97-AF65-F5344CB8AC3E}">
        <p14:creationId xmlns:p14="http://schemas.microsoft.com/office/powerpoint/2010/main" val="95300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345FD-C731-2A9D-F0E1-E0446C8C8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0CE6-B9B5-4F86-F081-1C694893E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rmAutofit/>
          </a:bodyPr>
          <a:lstStyle/>
          <a:p>
            <a:r>
              <a:rPr lang="en-GB" noProof="0" dirty="0"/>
              <a:t>Meeting objectives: Portugal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3BBA6-2AB6-92F9-362B-C3FA7D9BF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6232"/>
            <a:ext cx="10687812" cy="50566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noProof="0" dirty="0"/>
              <a:t>Review the </a:t>
            </a:r>
            <a:r>
              <a:rPr lang="en-GB" sz="1800" b="1" noProof="0" dirty="0"/>
              <a:t>structure of the healthcare system</a:t>
            </a:r>
            <a:r>
              <a:rPr lang="en-GB" sz="1800" noProof="0" dirty="0"/>
              <a:t> in Portugal, and </a:t>
            </a:r>
            <a:r>
              <a:rPr lang="en-GB" sz="1800" b="1" noProof="0" dirty="0"/>
              <a:t>integration of adult vaccination programs </a:t>
            </a:r>
            <a:r>
              <a:rPr lang="en-GB" sz="1800" noProof="0" dirty="0"/>
              <a:t>into the national vaccination plan.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noProof="0" dirty="0"/>
              <a:t>Explore the </a:t>
            </a:r>
            <a:r>
              <a:rPr lang="en-GB" sz="1800" b="1" noProof="0" dirty="0"/>
              <a:t>organization and delivery of adult vaccination services </a:t>
            </a:r>
            <a:r>
              <a:rPr lang="en-GB" sz="1800" noProof="0" dirty="0"/>
              <a:t>from different perspectives (e.g. DGS, nurse, pharmacist, healthcare provider).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noProof="0" dirty="0"/>
              <a:t>Discuss the </a:t>
            </a:r>
            <a:r>
              <a:rPr lang="en-GB" sz="1800" b="1" noProof="0" dirty="0"/>
              <a:t>recording and reporting of vaccination data </a:t>
            </a:r>
            <a:r>
              <a:rPr lang="en-GB" sz="1800" noProof="0" dirty="0"/>
              <a:t>in Portugal, including coverage rate, vaccine impact monitoring and vigilance practices.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noProof="0" dirty="0"/>
              <a:t>Analyse the population's </a:t>
            </a:r>
            <a:r>
              <a:rPr lang="en-GB" sz="1800" b="1" noProof="0" dirty="0"/>
              <a:t>vaccination demand and acceptance</a:t>
            </a:r>
            <a:r>
              <a:rPr lang="en-GB" sz="1800" noProof="0" dirty="0"/>
              <a:t>, addressing issues such as </a:t>
            </a:r>
            <a:r>
              <a:rPr lang="en-GB" sz="1800" b="1" noProof="0" dirty="0"/>
              <a:t>vaccine confidence</a:t>
            </a:r>
            <a:r>
              <a:rPr lang="en-GB" sz="1800" noProof="0" dirty="0"/>
              <a:t>.   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noProof="0" dirty="0"/>
              <a:t>Present the strategies and programs implemented in Portugal to </a:t>
            </a:r>
            <a:r>
              <a:rPr lang="en-GB" sz="1800" b="1" noProof="0" dirty="0"/>
              <a:t>vaccinate specific adult population groups</a:t>
            </a:r>
            <a:r>
              <a:rPr lang="en-GB" sz="1800" noProof="0" dirty="0"/>
              <a:t>, highlighting the challenges and opportunities. 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noProof="0" dirty="0"/>
              <a:t>Analyse the factors contributing to </a:t>
            </a:r>
            <a:r>
              <a:rPr lang="en-GB" sz="1800" b="1" noProof="0" dirty="0"/>
              <a:t>Portugal's consistently high childhood and influenza vaccination coverage </a:t>
            </a:r>
            <a:r>
              <a:rPr lang="en-GB" sz="1800" noProof="0" dirty="0"/>
              <a:t>compared to other European countries, and examine how these may </a:t>
            </a:r>
            <a:r>
              <a:rPr lang="en-GB" sz="1800" b="1" noProof="0" dirty="0"/>
              <a:t>inform adult immunization strategies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noProof="0" dirty="0"/>
              <a:t>Explore future prospects and </a:t>
            </a:r>
            <a:r>
              <a:rPr lang="en-GB" sz="1800" b="1" noProof="0" dirty="0"/>
              <a:t>potential solutions </a:t>
            </a:r>
            <a:r>
              <a:rPr lang="en-GB" sz="1800" noProof="0" dirty="0"/>
              <a:t>to overcome barriers and enhance adult immunization efforts in Portugal and other European countries.</a:t>
            </a:r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B5D7CE19-A47A-A47F-29D7-9ABCF77727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42A927-588F-E27E-CE2D-CD0421A86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26833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C4C2B-473B-8433-062F-D67950570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4BF65495-F047-8AE5-B261-31B6A7FC8A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5DE961-BF58-E48A-388E-1B2A1F2F1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20</a:t>
            </a:fld>
            <a:endParaRPr lang="en-GB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FC06E94-BF3C-C27C-F6AE-71DCFEDF5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24736" cy="4667240"/>
          </a:xfrm>
        </p:spPr>
        <p:txBody>
          <a:bodyPr>
            <a:normAutofit/>
          </a:bodyPr>
          <a:lstStyle/>
          <a:p>
            <a:endParaRPr lang="en-GB" sz="1800" noProof="0" dirty="0"/>
          </a:p>
          <a:p>
            <a:pPr marL="0" indent="0">
              <a:buNone/>
            </a:pPr>
            <a:endParaRPr lang="en-GB" sz="1800" noProof="0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F1EDE26-8D26-0E7E-D882-7C3C82D04CD7}"/>
              </a:ext>
            </a:extLst>
          </p:cNvPr>
          <p:cNvSpPr txBox="1">
            <a:spLocks/>
          </p:cNvSpPr>
          <p:nvPr/>
        </p:nvSpPr>
        <p:spPr>
          <a:xfrm>
            <a:off x="514815" y="1803404"/>
            <a:ext cx="11528502" cy="46672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noProof="0" dirty="0"/>
              <a:t>Beliefs and attitudes toward Influenza and COVID-19 vaccination in Portugal</a:t>
            </a:r>
          </a:p>
          <a:p>
            <a:pPr marL="0" indent="0">
              <a:buNone/>
            </a:pPr>
            <a:r>
              <a:rPr lang="en-GB" sz="1800" b="1" noProof="0" dirty="0"/>
              <a:t>Influenza</a:t>
            </a:r>
          </a:p>
          <a:p>
            <a:pPr marL="0" indent="0">
              <a:buNone/>
            </a:pPr>
            <a:r>
              <a:rPr lang="en-GB" sz="1800" i="1" noProof="0" dirty="0"/>
              <a:t>ECOS Portuguese household panel survey (health belief model assessment of rationale for non-vaccination of influenza vaccine)</a:t>
            </a:r>
          </a:p>
          <a:p>
            <a:r>
              <a:rPr lang="en-GB" sz="1800" b="1" i="1" noProof="0" dirty="0"/>
              <a:t>S</a:t>
            </a:r>
            <a:r>
              <a:rPr lang="en-GB" sz="1800" b="1" noProof="0" dirty="0"/>
              <a:t>usceptibility</a:t>
            </a:r>
            <a:r>
              <a:rPr lang="en-GB" sz="1800" noProof="0" dirty="0"/>
              <a:t> is the most prevailing rationale (people believing they are already healthy, never get sick or are not part of high-risk group) </a:t>
            </a:r>
            <a:br>
              <a:rPr lang="en-GB" sz="1800" noProof="0" dirty="0"/>
            </a:br>
            <a:r>
              <a:rPr lang="en-GB" sz="1800" b="1" noProof="0" dirty="0"/>
              <a:t>Severity</a:t>
            </a:r>
            <a:r>
              <a:rPr lang="en-GB" sz="1800" noProof="0" dirty="0"/>
              <a:t> (perceiving influenza as severe) </a:t>
            </a:r>
            <a:r>
              <a:rPr lang="en-GB" sz="1800" b="1" noProof="0" dirty="0"/>
              <a:t>is not the main driver </a:t>
            </a:r>
            <a:r>
              <a:rPr lang="en-GB" sz="1800" noProof="0" dirty="0"/>
              <a:t>for decision making. </a:t>
            </a:r>
          </a:p>
          <a:p>
            <a:r>
              <a:rPr lang="en-GB" sz="1800" noProof="0" dirty="0"/>
              <a:t>Internal barriers (fear of side effects, distrust, preference for alternatives) are more influential than external/logistical barriers for non-vaccination</a:t>
            </a:r>
          </a:p>
          <a:p>
            <a:pPr marL="0" indent="0">
              <a:buNone/>
            </a:pPr>
            <a:r>
              <a:rPr lang="en-GB" sz="1800" noProof="0" dirty="0"/>
              <a:t>Past influenza vaccination behaviour and general trust in healthcare are important promoters of future influenza vaccination</a:t>
            </a:r>
          </a:p>
          <a:p>
            <a:pPr marL="0" indent="0">
              <a:buNone/>
            </a:pPr>
            <a:r>
              <a:rPr lang="en-GB" sz="1800" b="1" noProof="0" dirty="0"/>
              <a:t>COVID-19</a:t>
            </a:r>
          </a:p>
          <a:p>
            <a:pPr marL="0" indent="0">
              <a:buNone/>
            </a:pPr>
            <a:r>
              <a:rPr lang="en-GB" sz="1800" noProof="0" dirty="0"/>
              <a:t>Health belief model assessment of beliefs and perceptions related to COVID-19 vaccination (2021)</a:t>
            </a:r>
          </a:p>
          <a:p>
            <a:r>
              <a:rPr lang="en-GB" sz="1800" noProof="0" dirty="0"/>
              <a:t>Media were a key cue to action for COVID-19 vaccination: </a:t>
            </a:r>
            <a:r>
              <a:rPr lang="en-GB" sz="1800" b="1" noProof="0" dirty="0"/>
              <a:t>High trust in government/scientific authorities </a:t>
            </a:r>
            <a:r>
              <a:rPr lang="en-GB" sz="1800" noProof="0" dirty="0"/>
              <a:t>in Portugal likely made media messages more effective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301CCA5-0812-5810-AFA5-FA104A1A0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815" y="387355"/>
            <a:ext cx="9713976" cy="1281113"/>
          </a:xfrm>
        </p:spPr>
        <p:txBody>
          <a:bodyPr>
            <a:noAutofit/>
          </a:bodyPr>
          <a:lstStyle/>
          <a:p>
            <a:br>
              <a:rPr lang="en-GB" sz="3200" noProof="0" dirty="0"/>
            </a:br>
            <a:r>
              <a:rPr lang="en-GB" sz="3200" noProof="0" dirty="0"/>
              <a:t>Analyse the population's vaccination demand and acceptance, addressing issues such as </a:t>
            </a:r>
            <a:r>
              <a:rPr lang="en-GB" sz="3200" b="1" noProof="0" dirty="0"/>
              <a:t>vaccine confidence  </a:t>
            </a:r>
            <a:br>
              <a:rPr lang="en-GB" sz="3200" noProof="0" dirty="0"/>
            </a:br>
            <a:endParaRPr lang="en-GB" sz="3200" b="1" noProof="0" dirty="0"/>
          </a:p>
        </p:txBody>
      </p:sp>
    </p:spTree>
    <p:extLst>
      <p:ext uri="{BB962C8B-B14F-4D97-AF65-F5344CB8AC3E}">
        <p14:creationId xmlns:p14="http://schemas.microsoft.com/office/powerpoint/2010/main" val="38779098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DF8D2-44BC-374E-45DC-D106C7F96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EAC53-9676-8175-FD61-403990C11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br>
              <a:rPr lang="en-GB" sz="3200" noProof="0" dirty="0"/>
            </a:br>
            <a:br>
              <a:rPr lang="en-GB" sz="3200" noProof="0" dirty="0"/>
            </a:br>
            <a:endParaRPr lang="en-GB" sz="3200" b="1" noProof="0" dirty="0"/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2C15B77D-34A1-1392-F54F-328552223A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2D1509-DE1C-45D9-11C7-8D8FE3B96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21</a:t>
            </a:fld>
            <a:endParaRPr lang="en-GB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F5036D4-FAB2-9EF0-7B66-73DB4C0CE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24736" cy="4667240"/>
          </a:xfrm>
        </p:spPr>
        <p:txBody>
          <a:bodyPr>
            <a:normAutofit/>
          </a:bodyPr>
          <a:lstStyle/>
          <a:p>
            <a:endParaRPr lang="en-GB" sz="1800" noProof="0" dirty="0"/>
          </a:p>
          <a:p>
            <a:pPr marL="0" indent="0">
              <a:buNone/>
            </a:pPr>
            <a:endParaRPr lang="en-GB" sz="1800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0884A2F-E070-D207-EBF5-D77754598142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3200" b="1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C4D4A3B-FE35-14CC-5362-51C35B209C6B}"/>
              </a:ext>
            </a:extLst>
          </p:cNvPr>
          <p:cNvSpPr txBox="1">
            <a:spLocks/>
          </p:cNvSpPr>
          <p:nvPr/>
        </p:nvSpPr>
        <p:spPr>
          <a:xfrm>
            <a:off x="420110" y="334030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GB" sz="3200" noProof="0" dirty="0"/>
            </a:br>
            <a:r>
              <a:rPr lang="en-GB" sz="3200" noProof="0" dirty="0"/>
              <a:t>Present the strategies and programs implemented in Portugal to </a:t>
            </a:r>
            <a:r>
              <a:rPr lang="en-GB" sz="3200" b="1" noProof="0" dirty="0"/>
              <a:t>vaccinate specific adult population groups</a:t>
            </a:r>
            <a:r>
              <a:rPr lang="en-GB" sz="3200" noProof="0" dirty="0"/>
              <a:t>, highlighting the challenges and opportunities.  </a:t>
            </a:r>
            <a:br>
              <a:rPr lang="en-GB" sz="3200" noProof="0" dirty="0"/>
            </a:br>
            <a:endParaRPr lang="en-GB" sz="3200" b="1" noProof="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74EAAD-574D-AF68-D989-27D3124EBD08}"/>
              </a:ext>
            </a:extLst>
          </p:cNvPr>
          <p:cNvSpPr txBox="1"/>
          <p:nvPr/>
        </p:nvSpPr>
        <p:spPr>
          <a:xfrm>
            <a:off x="587722" y="1825624"/>
            <a:ext cx="11511030" cy="5586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noProof="0" dirty="0"/>
              <a:t>Healthcare Workers (HCWs)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noProof="0" dirty="0"/>
              <a:t>HCWs face higher infection risks, making vaccination a crucial patient safety and occupational health measure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noProof="0" dirty="0"/>
              <a:t>Vaccines such as influenza, COVID-19, hepatitis B, measles, rubella, and others are recommended and mostly free for healthcare workers in Portugal.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noProof="0" dirty="0"/>
              <a:t>Vaccination uptake is lower than desired among HCWs, with common refusal reasons including fear of side effects and doubts about vaccine effectiveness.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noProof="0" dirty="0"/>
              <a:t>Efforts to improve coverage focus on education, convenient access, and support from occupational health services.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noProof="0" dirty="0"/>
              <a:t>Need for </a:t>
            </a:r>
            <a:r>
              <a:rPr lang="en-GB" b="1" noProof="0" dirty="0"/>
              <a:t>organizational conditions that facilitate vaccination</a:t>
            </a:r>
            <a:r>
              <a:rPr lang="en-GB" noProof="0" dirty="0"/>
              <a:t>, not just individual healthcare worker engagement, highlighting institutional responsibility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noProof="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994913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9E3BE-BC48-31BF-5EFF-23D5867B0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0428-6B17-F8B7-3EB3-6B4D96123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br>
              <a:rPr lang="en-GB" sz="3200" noProof="0" dirty="0"/>
            </a:br>
            <a:br>
              <a:rPr lang="en-GB" sz="3200" noProof="0" dirty="0"/>
            </a:br>
            <a:endParaRPr lang="en-GB" sz="3200" b="1" noProof="0" dirty="0"/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4434D693-B6CE-8AFB-2D96-0064EBC0C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F6AC96-D3E2-B1A7-0AC5-D1C2AF5A2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22</a:t>
            </a:fld>
            <a:endParaRPr lang="en-GB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CAE9A0F-6394-F30C-3801-858320A650EE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3200" b="1" noProof="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69EDA1-393E-64E2-D266-6D7669771E7B}"/>
              </a:ext>
            </a:extLst>
          </p:cNvPr>
          <p:cNvSpPr txBox="1"/>
          <p:nvPr/>
        </p:nvSpPr>
        <p:spPr>
          <a:xfrm>
            <a:off x="498513" y="1686758"/>
            <a:ext cx="11857038" cy="4304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noProof="0" dirty="0"/>
              <a:t>Pregnancy</a:t>
            </a:r>
          </a:p>
          <a:p>
            <a:pPr>
              <a:lnSpc>
                <a:spcPct val="150000"/>
              </a:lnSpc>
            </a:pPr>
            <a:r>
              <a:rPr lang="en-GB" sz="2000" noProof="0" dirty="0"/>
              <a:t>In Portugal, vaccination during pregnancy is </a:t>
            </a:r>
            <a:r>
              <a:rPr lang="en-GB" sz="2000" b="1" noProof="0" dirty="0"/>
              <a:t>optional</a:t>
            </a:r>
            <a:r>
              <a:rPr lang="en-GB" sz="2000" noProof="0" dirty="0"/>
              <a:t>, </a:t>
            </a:r>
            <a:r>
              <a:rPr lang="en-GB" sz="2000" b="1" noProof="0" dirty="0"/>
              <a:t>free of charge</a:t>
            </a:r>
            <a:r>
              <a:rPr lang="en-GB" sz="2000" noProof="0" dirty="0"/>
              <a:t>, and </a:t>
            </a:r>
            <a:r>
              <a:rPr lang="en-GB" sz="2000" b="1" noProof="0" dirty="0"/>
              <a:t>does not require a prescription</a:t>
            </a:r>
            <a:r>
              <a:rPr lang="en-GB" sz="2000" noProof="0" dirty="0"/>
              <a:t>. DGS recommendations (Blue Book) include: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1" noProof="0" dirty="0"/>
              <a:t>Tdap</a:t>
            </a:r>
            <a:r>
              <a:rPr lang="en-GB" sz="1600" noProof="0" dirty="0"/>
              <a:t> to protect newborns from pertussis.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1" noProof="0" dirty="0"/>
              <a:t>HBV</a:t>
            </a:r>
            <a:r>
              <a:rPr lang="en-GB" sz="1600" noProof="0" dirty="0"/>
              <a:t>, </a:t>
            </a:r>
            <a:r>
              <a:rPr lang="en-GB" sz="1600" b="1" noProof="0" dirty="0" err="1"/>
              <a:t>MenACWY</a:t>
            </a:r>
            <a:r>
              <a:rPr lang="en-GB" sz="1600" noProof="0" dirty="0"/>
              <a:t>, </a:t>
            </a:r>
            <a:r>
              <a:rPr lang="en-GB" sz="1600" b="1" noProof="0" dirty="0"/>
              <a:t>Pn20/Pn23, Hib </a:t>
            </a:r>
            <a:r>
              <a:rPr lang="en-GB" sz="1600" noProof="0" dirty="0"/>
              <a:t>for pregnant women in high-risk groups.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1" noProof="0" dirty="0"/>
              <a:t>IPV</a:t>
            </a:r>
            <a:r>
              <a:rPr lang="en-GB" sz="1600" noProof="0" dirty="0"/>
              <a:t> for pregnant women who are unvaccinated.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1" noProof="0" dirty="0"/>
              <a:t>MMR</a:t>
            </a:r>
            <a:r>
              <a:rPr lang="en-GB" sz="1600" noProof="0" dirty="0"/>
              <a:t> avoided during pregnancy, give passive immunoglobulin if exposed and vaccinate postpartum.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1" noProof="0" dirty="0"/>
              <a:t>Varicella</a:t>
            </a:r>
            <a:r>
              <a:rPr lang="en-GB" sz="1600" noProof="0" dirty="0"/>
              <a:t> recommended pre-conception; immunoglobulin offered after exposure.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1" noProof="0" dirty="0"/>
              <a:t>COVID-19</a:t>
            </a:r>
            <a:r>
              <a:rPr lang="en-GB" sz="1600" noProof="0" dirty="0"/>
              <a:t> &amp; </a:t>
            </a:r>
            <a:r>
              <a:rPr lang="en-GB" sz="1600" b="1" noProof="0" dirty="0"/>
              <a:t>Influenza</a:t>
            </a:r>
            <a:r>
              <a:rPr lang="en-GB" sz="1600" noProof="0" dirty="0"/>
              <a:t> recommended in any trimester.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1" noProof="0" dirty="0"/>
              <a:t>HAV</a:t>
            </a:r>
            <a:r>
              <a:rPr lang="en-GB" sz="1600" noProof="0" dirty="0"/>
              <a:t>, </a:t>
            </a:r>
            <a:r>
              <a:rPr lang="en-GB" sz="1600" b="1" noProof="0" dirty="0"/>
              <a:t>Typhoid</a:t>
            </a:r>
            <a:r>
              <a:rPr lang="en-GB" sz="1600" noProof="0" dirty="0"/>
              <a:t>, </a:t>
            </a:r>
            <a:r>
              <a:rPr lang="en-GB" sz="1600" b="1" noProof="0" dirty="0"/>
              <a:t>Yellow</a:t>
            </a:r>
            <a:r>
              <a:rPr lang="en-GB" sz="1600" noProof="0" dirty="0"/>
              <a:t> </a:t>
            </a:r>
            <a:r>
              <a:rPr lang="en-GB" sz="1600" b="1" noProof="0" dirty="0"/>
              <a:t>Fever</a:t>
            </a:r>
            <a:r>
              <a:rPr lang="en-GB" sz="1600" noProof="0" dirty="0"/>
              <a:t> if travel-related risk.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1" noProof="0" dirty="0"/>
              <a:t>RSV</a:t>
            </a:r>
            <a:r>
              <a:rPr lang="en-GB" sz="1600" noProof="0" dirty="0"/>
              <a:t> (</a:t>
            </a:r>
            <a:r>
              <a:rPr lang="en-GB" sz="1600" noProof="0" dirty="0" err="1"/>
              <a:t>Abrysvo</a:t>
            </a:r>
            <a:r>
              <a:rPr lang="en-GB" sz="1600" noProof="0" dirty="0"/>
              <a:t>®) approved but not in NVP and costs €200 euro; many women choose </a:t>
            </a:r>
            <a:r>
              <a:rPr lang="en-GB" sz="1600" noProof="0" dirty="0" err="1"/>
              <a:t>nirsevimab</a:t>
            </a:r>
            <a:r>
              <a:rPr lang="en-GB" sz="1600" noProof="0" dirty="0"/>
              <a:t> for newborn passive protection.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9CD7C26-DF2A-BED0-320C-BDD8F5FB433A}"/>
              </a:ext>
            </a:extLst>
          </p:cNvPr>
          <p:cNvSpPr txBox="1">
            <a:spLocks/>
          </p:cNvSpPr>
          <p:nvPr/>
        </p:nvSpPr>
        <p:spPr>
          <a:xfrm>
            <a:off x="329064" y="265472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GB" sz="3200" noProof="0" dirty="0"/>
            </a:br>
            <a:r>
              <a:rPr lang="en-GB" sz="3200" noProof="0" dirty="0"/>
              <a:t>Present the strategies and programs implemented in Portugal to </a:t>
            </a:r>
            <a:r>
              <a:rPr lang="en-GB" sz="3200" b="1" noProof="0" dirty="0"/>
              <a:t>vaccinate specific adult population groups</a:t>
            </a:r>
            <a:r>
              <a:rPr lang="en-GB" sz="3200" noProof="0" dirty="0"/>
              <a:t>, highlighting the challenges and opportunities.  </a:t>
            </a:r>
            <a:br>
              <a:rPr lang="en-GB" sz="3200" noProof="0" dirty="0"/>
            </a:br>
            <a:endParaRPr lang="en-GB" sz="3200" b="1" noProof="0" dirty="0"/>
          </a:p>
        </p:txBody>
      </p:sp>
    </p:spTree>
    <p:extLst>
      <p:ext uri="{BB962C8B-B14F-4D97-AF65-F5344CB8AC3E}">
        <p14:creationId xmlns:p14="http://schemas.microsoft.com/office/powerpoint/2010/main" val="4257888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D2EC5-6B88-8F00-5F97-31141C280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7657D-FC47-6AE8-E1C2-FC77CAEC3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br>
              <a:rPr lang="en-GB" sz="3200" noProof="0" dirty="0"/>
            </a:br>
            <a:br>
              <a:rPr lang="en-GB" sz="3200" noProof="0" dirty="0"/>
            </a:br>
            <a:endParaRPr lang="en-GB" sz="3200" b="1" noProof="0" dirty="0"/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2C1A3C41-0106-C4F5-48E8-A1775DCD41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B972FD-8636-BE41-2B65-007223449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23</a:t>
            </a:fld>
            <a:endParaRPr lang="en-GB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570E1DA-47A0-0CC0-C3A3-00FD9259F527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3200" b="1" noProof="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59F2E8-2969-C0FA-C900-E111D06CA5EB}"/>
              </a:ext>
            </a:extLst>
          </p:cNvPr>
          <p:cNvSpPr txBox="1"/>
          <p:nvPr/>
        </p:nvSpPr>
        <p:spPr>
          <a:xfrm>
            <a:off x="610025" y="1933574"/>
            <a:ext cx="11511030" cy="2806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noProof="0" dirty="0"/>
              <a:t>Pregnancy</a:t>
            </a:r>
          </a:p>
          <a:p>
            <a:r>
              <a:rPr lang="en-GB" sz="2000" b="1" noProof="0" dirty="0"/>
              <a:t>Vaccine uptake in pregnant women (Portugal):</a:t>
            </a:r>
            <a:endParaRPr lang="en-GB" sz="2000" noProof="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noProof="0" dirty="0"/>
              <a:t>84% received </a:t>
            </a:r>
            <a:r>
              <a:rPr lang="en-GB" b="1" noProof="0" dirty="0"/>
              <a:t>Tdap</a:t>
            </a:r>
            <a:r>
              <a:rPr lang="en-GB" noProof="0" dirty="0"/>
              <a:t> (2023)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noProof="0" dirty="0"/>
              <a:t>COVID-19 uptake dropped by 36% from 23/24 to 24/25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noProof="0" dirty="0"/>
              <a:t>65% received influenza vaccine in 2023/24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noProof="0" dirty="0"/>
              <a:t>Drivers of vaccine hesitancy in pregnancy:</a:t>
            </a:r>
            <a:r>
              <a:rPr lang="en-GB" noProof="0" dirty="0"/>
              <a:t> safety worries, fear of adverse events, lack of clinician recommendation, and low perception of disease severity.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1AEBC76-7FFA-8094-E561-1910B1F36CA8}"/>
              </a:ext>
            </a:extLst>
          </p:cNvPr>
          <p:cNvSpPr txBox="1">
            <a:spLocks/>
          </p:cNvSpPr>
          <p:nvPr/>
        </p:nvSpPr>
        <p:spPr>
          <a:xfrm>
            <a:off x="342074" y="294242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GB" sz="3200" noProof="0" dirty="0"/>
            </a:br>
            <a:r>
              <a:rPr lang="en-GB" sz="3200" noProof="0" dirty="0"/>
              <a:t>Present the strategies and programs implemented in Portugal to </a:t>
            </a:r>
            <a:r>
              <a:rPr lang="en-GB" sz="3200" b="1" noProof="0" dirty="0"/>
              <a:t>vaccinate specific adult population groups</a:t>
            </a:r>
            <a:r>
              <a:rPr lang="en-GB" sz="3200" noProof="0" dirty="0"/>
              <a:t>, highlighting the challenges and opportunities.  </a:t>
            </a:r>
            <a:br>
              <a:rPr lang="en-GB" sz="3200" noProof="0" dirty="0"/>
            </a:br>
            <a:endParaRPr lang="en-GB" sz="3200" b="1" noProof="0" dirty="0"/>
          </a:p>
        </p:txBody>
      </p:sp>
    </p:spTree>
    <p:extLst>
      <p:ext uri="{BB962C8B-B14F-4D97-AF65-F5344CB8AC3E}">
        <p14:creationId xmlns:p14="http://schemas.microsoft.com/office/powerpoint/2010/main" val="61420506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61292-60FC-C6D0-570E-18AF38F93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A2151-5731-4E96-E5D5-22F839C6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br>
              <a:rPr lang="en-GB" sz="3200" noProof="0" dirty="0"/>
            </a:br>
            <a:br>
              <a:rPr lang="en-GB" sz="3200" noProof="0" dirty="0"/>
            </a:br>
            <a:endParaRPr lang="en-GB" sz="3200" b="1" noProof="0" dirty="0"/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ED8A8A8C-65FB-2323-3EE5-A6E6FDCCC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39923C-24B5-69C4-FD91-5D1730045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24</a:t>
            </a:fld>
            <a:endParaRPr lang="en-GB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308DEDD-838B-C5F9-0685-335AE4A10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24736" cy="4667240"/>
          </a:xfrm>
        </p:spPr>
        <p:txBody>
          <a:bodyPr>
            <a:normAutofit/>
          </a:bodyPr>
          <a:lstStyle/>
          <a:p>
            <a:endParaRPr lang="en-GB" sz="1800" noProof="0" dirty="0"/>
          </a:p>
          <a:p>
            <a:pPr marL="0" indent="0">
              <a:buNone/>
            </a:pPr>
            <a:endParaRPr lang="en-GB" sz="1800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180BA6F-E5BB-93E9-920F-CE41B55BA797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3200" b="1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F150972-452C-FD5E-FD8E-0ACE86F070D9}"/>
              </a:ext>
            </a:extLst>
          </p:cNvPr>
          <p:cNvSpPr txBox="1">
            <a:spLocks/>
          </p:cNvSpPr>
          <p:nvPr/>
        </p:nvSpPr>
        <p:spPr>
          <a:xfrm>
            <a:off x="329064" y="229819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GB" sz="3200" noProof="0" dirty="0"/>
            </a:br>
            <a:r>
              <a:rPr lang="en-GB" sz="3200" noProof="0" dirty="0"/>
              <a:t>Present the strategies and programs implemented in Portugal to </a:t>
            </a:r>
            <a:r>
              <a:rPr lang="en-GB" sz="3200" b="1" noProof="0" dirty="0"/>
              <a:t>vaccinate specific adult population groups</a:t>
            </a:r>
            <a:r>
              <a:rPr lang="en-GB" sz="3200" noProof="0" dirty="0"/>
              <a:t>, highlighting the challenges and opportunities.  </a:t>
            </a:r>
            <a:br>
              <a:rPr lang="en-GB" sz="3200" noProof="0" dirty="0"/>
            </a:br>
            <a:endParaRPr lang="en-GB" sz="3200" b="1" noProof="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3FA1BC-04CC-171C-024D-0C2CF4F7A2E7}"/>
              </a:ext>
            </a:extLst>
          </p:cNvPr>
          <p:cNvSpPr txBox="1"/>
          <p:nvPr/>
        </p:nvSpPr>
        <p:spPr>
          <a:xfrm>
            <a:off x="442413" y="1673224"/>
            <a:ext cx="11600904" cy="4954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noProof="0" dirty="0"/>
              <a:t>Older Adults (65+ years)</a:t>
            </a:r>
          </a:p>
          <a:p>
            <a:pPr>
              <a:lnSpc>
                <a:spcPct val="150000"/>
              </a:lnSpc>
            </a:pPr>
            <a:r>
              <a:rPr lang="en-GB" noProof="0" dirty="0"/>
              <a:t>Portuguese DGS guidelines do </a:t>
            </a:r>
            <a:r>
              <a:rPr lang="en-GB" b="1" noProof="0" dirty="0"/>
              <a:t>not</a:t>
            </a:r>
            <a:r>
              <a:rPr lang="en-GB" noProof="0" dirty="0"/>
              <a:t> provide a dedicated vaccination chapter for older adults (65+), which is a gap.</a:t>
            </a:r>
          </a:p>
          <a:p>
            <a:pPr>
              <a:lnSpc>
                <a:spcPct val="150000"/>
              </a:lnSpc>
            </a:pPr>
            <a:r>
              <a:rPr lang="en-GB" sz="2000" b="1" noProof="0" dirty="0"/>
              <a:t>Current recommendations for older adults</a:t>
            </a:r>
            <a:endParaRPr lang="en-GB" sz="2000" noProof="0" dirty="0"/>
          </a:p>
          <a:p>
            <a:pPr>
              <a:lnSpc>
                <a:spcPct val="150000"/>
              </a:lnSpc>
            </a:pPr>
            <a:r>
              <a:rPr lang="en-GB" sz="1600" b="1" noProof="0" dirty="0"/>
              <a:t>1) National Vaccination Program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00" noProof="0" dirty="0"/>
              <a:t>Only </a:t>
            </a:r>
            <a:r>
              <a:rPr lang="en-GB" sz="1400" b="1" noProof="0" dirty="0"/>
              <a:t>Td (tetanus/diphtheria)</a:t>
            </a:r>
            <a:r>
              <a:rPr lang="en-GB" sz="1400" noProof="0" dirty="0"/>
              <a:t> is specifically recommended and free for 60+</a:t>
            </a:r>
            <a:endParaRPr lang="en-GB" sz="1600" b="1" noProof="0" dirty="0"/>
          </a:p>
          <a:p>
            <a:pPr>
              <a:lnSpc>
                <a:spcPct val="150000"/>
              </a:lnSpc>
            </a:pPr>
            <a:r>
              <a:rPr lang="en-GB" sz="1600" b="1" noProof="0" dirty="0"/>
              <a:t>2) Regulatory Guidelines (“Normas”)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00" b="1" noProof="0" dirty="0"/>
              <a:t>Influenza:</a:t>
            </a:r>
            <a:r>
              <a:rPr lang="en-GB" sz="1400" noProof="0" dirty="0"/>
              <a:t> Free for 60+ years; ages 60–84 years can be vaccinated in pharmacies or primary care; those 85+ years and LTCF residents receive free high-dose vaccine in primary care.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00" b="1" noProof="0" dirty="0"/>
              <a:t>COVID-19:</a:t>
            </a:r>
            <a:r>
              <a:rPr lang="en-GB" sz="1400" noProof="0" dirty="0"/>
              <a:t> Free seasonal booster for 60+ years; </a:t>
            </a:r>
            <a:r>
              <a:rPr lang="en-GB" sz="1400" dirty="0"/>
              <a:t>60–84 years can be vaccinated in pharmacies </a:t>
            </a:r>
            <a:r>
              <a:rPr lang="en-GB" sz="1400" noProof="0" dirty="0"/>
              <a:t>or primary care; 85+ years only in primary care. An adjuvanted recombinant vaccine exists but is paid and not reimbursed.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00" b="1" noProof="0" dirty="0"/>
              <a:t>Pneumococcal (Pn23, PCV20):</a:t>
            </a:r>
            <a:r>
              <a:rPr lang="en-GB" sz="1400" noProof="0" dirty="0"/>
              <a:t> Recommended for all 65+ years but requires prescription; for all groups (except immunocompromised) co-payment 37–69%.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00" b="1" noProof="0" dirty="0"/>
              <a:t>HZ, RSV, Pertussis:</a:t>
            </a:r>
            <a:r>
              <a:rPr lang="en-GB" sz="1400" noProof="0" dirty="0"/>
              <a:t> Not included in current national DGS recommendations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00" noProof="0" dirty="0"/>
              <a:t>Scientific societies have been publishing position papers supporting vaccination of older adults with several vaccines</a:t>
            </a:r>
          </a:p>
        </p:txBody>
      </p:sp>
    </p:spTree>
    <p:extLst>
      <p:ext uri="{BB962C8B-B14F-4D97-AF65-F5344CB8AC3E}">
        <p14:creationId xmlns:p14="http://schemas.microsoft.com/office/powerpoint/2010/main" val="19084781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227F3-0E84-A14F-2ED5-3F6414BD3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CACBD-5036-1DAA-A2A4-BCFD6B25E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br>
              <a:rPr lang="en-GB" sz="3200" noProof="0" dirty="0"/>
            </a:br>
            <a:br>
              <a:rPr lang="en-GB" sz="3200" noProof="0" dirty="0"/>
            </a:br>
            <a:endParaRPr lang="en-GB" sz="3200" b="1" noProof="0" dirty="0"/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C2E4DA32-10B7-F779-1A5B-87DC63E83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82566A-2A91-295C-E8AD-2126F6AEB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25</a:t>
            </a:fld>
            <a:endParaRPr lang="en-GB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8A4FD42-6D0B-6035-2790-619ED87E836A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3200" b="1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9974ED3-0C21-ABC6-989F-F8519E506BAC}"/>
              </a:ext>
            </a:extLst>
          </p:cNvPr>
          <p:cNvSpPr txBox="1">
            <a:spLocks/>
          </p:cNvSpPr>
          <p:nvPr/>
        </p:nvSpPr>
        <p:spPr>
          <a:xfrm>
            <a:off x="329064" y="257175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GB" sz="3200" noProof="0" dirty="0"/>
            </a:br>
            <a:r>
              <a:rPr lang="en-GB" sz="3200" noProof="0" dirty="0"/>
              <a:t>Present the strategies and programs implemented in Portugal to </a:t>
            </a:r>
            <a:r>
              <a:rPr lang="en-GB" sz="3200" b="1" noProof="0" dirty="0"/>
              <a:t>vaccinate specific adult population groups</a:t>
            </a:r>
            <a:r>
              <a:rPr lang="en-GB" sz="3200" noProof="0" dirty="0"/>
              <a:t>, highlighting the challenges and opportunities.  </a:t>
            </a:r>
            <a:br>
              <a:rPr lang="en-GB" sz="3200" noProof="0" dirty="0"/>
            </a:br>
            <a:endParaRPr lang="en-GB" sz="3200" b="1" noProof="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440125-3CF1-A0CC-8347-AC32656C5E8F}"/>
              </a:ext>
            </a:extLst>
          </p:cNvPr>
          <p:cNvSpPr txBox="1"/>
          <p:nvPr/>
        </p:nvSpPr>
        <p:spPr>
          <a:xfrm>
            <a:off x="616687" y="1933574"/>
            <a:ext cx="11428167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noProof="0" dirty="0"/>
              <a:t>Older Adults (65+ years)</a:t>
            </a:r>
          </a:p>
          <a:p>
            <a:r>
              <a:rPr lang="en-GB" sz="2000" b="1" noProof="0" dirty="0"/>
              <a:t>Vaccine uptake in older adults (Portugal)</a:t>
            </a:r>
            <a:endParaRPr lang="en-GB" sz="2000" noProof="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noProof="0" dirty="0"/>
              <a:t>Influenza:</a:t>
            </a:r>
            <a:r>
              <a:rPr lang="en-GB" noProof="0" dirty="0"/>
              <a:t> Good uptake in 85+ years but declining in groups &lt;79 years over recent years.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noProof="0" dirty="0"/>
              <a:t>COVID-19:</a:t>
            </a:r>
            <a:r>
              <a:rPr lang="en-GB" noProof="0" dirty="0"/>
              <a:t> Declining uptake across all older age groups.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noProof="0" dirty="0"/>
              <a:t>Td:</a:t>
            </a:r>
            <a:r>
              <a:rPr lang="en-GB" noProof="0" dirty="0"/>
              <a:t> ~87% coverage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noProof="0" dirty="0"/>
              <a:t>Pneumococcal Disease:</a:t>
            </a:r>
            <a:r>
              <a:rPr lang="en-GB" noProof="0" dirty="0"/>
              <a:t> Low uptake (~19%).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noProof="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28265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92349-7463-C4D2-3744-BEA78B40A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659CB-3A63-92ED-14FB-D985FB21A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br>
              <a:rPr lang="en-GB" sz="3200" noProof="0" dirty="0"/>
            </a:br>
            <a:br>
              <a:rPr lang="en-GB" sz="3200" noProof="0" dirty="0"/>
            </a:br>
            <a:endParaRPr lang="en-GB" sz="3200" b="1" noProof="0" dirty="0"/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4960DA82-9D47-EF83-D373-EC6F10D22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E95FBA-01DC-225A-0F93-585D20143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26</a:t>
            </a:fld>
            <a:endParaRPr lang="en-GB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9049B42-3467-2D35-0BC7-51E847AA9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079" y="1995477"/>
            <a:ext cx="11024736" cy="46672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2400" b="1" noProof="0" dirty="0"/>
              <a:t>Immunocompromised Individuals</a:t>
            </a:r>
          </a:p>
          <a:p>
            <a:pPr>
              <a:lnSpc>
                <a:spcPct val="160000"/>
              </a:lnSpc>
            </a:pPr>
            <a:r>
              <a:rPr lang="en-GB" sz="2000" noProof="0" dirty="0"/>
              <a:t>Vaccine responses differ widely across immunosuppressed groups (e.g., cancer vs. transplant), but current guidelines lack this granularity</a:t>
            </a:r>
          </a:p>
          <a:p>
            <a:pPr>
              <a:lnSpc>
                <a:spcPct val="160000"/>
              </a:lnSpc>
            </a:pPr>
            <a:r>
              <a:rPr lang="en-GB" sz="2000" noProof="0" dirty="0"/>
              <a:t>COVID-19 continues to circulate, and while immunocompromised individuals are recognized as being at higher risk, there is still limited understanding of how specific types of immunosuppression affect COVID-19 outcomes. </a:t>
            </a:r>
          </a:p>
          <a:p>
            <a:pPr>
              <a:lnSpc>
                <a:spcPct val="160000"/>
              </a:lnSpc>
            </a:pPr>
            <a:r>
              <a:rPr lang="en-GB" sz="2000" noProof="0" dirty="0"/>
              <a:t>Current Blue Book recommendations therefore group many immunosuppressed conditions together.</a:t>
            </a:r>
          </a:p>
          <a:p>
            <a:pPr>
              <a:lnSpc>
                <a:spcPct val="160000"/>
              </a:lnSpc>
            </a:pPr>
            <a:r>
              <a:rPr lang="en-GB" sz="2000" noProof="0" dirty="0"/>
              <a:t>Ongoing studies aim to provide enough data and statistical power to assess how vaccination affects outcomes across different types of immunosuppression.</a:t>
            </a:r>
          </a:p>
          <a:p>
            <a:pPr>
              <a:lnSpc>
                <a:spcPct val="160000"/>
              </a:lnSpc>
            </a:pPr>
            <a:r>
              <a:rPr lang="en-GB" sz="2000" noProof="0" dirty="0"/>
              <a:t>Specialists lack clear, consistent guidance on vaccine timing around treatments; clearer guidance is needed</a:t>
            </a:r>
          </a:p>
          <a:p>
            <a:pPr>
              <a:lnSpc>
                <a:spcPct val="160000"/>
              </a:lnSpc>
            </a:pPr>
            <a:r>
              <a:rPr lang="en-GB" sz="2000" noProof="0" dirty="0"/>
              <a:t>Pre-treatment vaccination remains essential for improving protection in transplant and cancer patients.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89641C7-205B-0C2B-E429-85CFB74EC1CD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3200" b="1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646438E-C203-FEF6-5B1D-9D0565D160D2}"/>
              </a:ext>
            </a:extLst>
          </p:cNvPr>
          <p:cNvSpPr txBox="1">
            <a:spLocks/>
          </p:cNvSpPr>
          <p:nvPr/>
        </p:nvSpPr>
        <p:spPr>
          <a:xfrm>
            <a:off x="329064" y="302787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GB" sz="3200" noProof="0" dirty="0"/>
            </a:br>
            <a:r>
              <a:rPr lang="en-GB" sz="3200" noProof="0" dirty="0"/>
              <a:t>Present the strategies and programs implemented in Portugal to </a:t>
            </a:r>
            <a:r>
              <a:rPr lang="en-GB" sz="3200" b="1" noProof="0" dirty="0"/>
              <a:t>vaccinate specific adult population groups</a:t>
            </a:r>
            <a:r>
              <a:rPr lang="en-GB" sz="3200" noProof="0" dirty="0"/>
              <a:t>, highlighting the challenges and opportunities.  </a:t>
            </a:r>
            <a:br>
              <a:rPr lang="en-GB" sz="3200" noProof="0" dirty="0"/>
            </a:br>
            <a:endParaRPr lang="en-GB" sz="3200" b="1" noProof="0" dirty="0"/>
          </a:p>
        </p:txBody>
      </p:sp>
    </p:spTree>
    <p:extLst>
      <p:ext uri="{BB962C8B-B14F-4D97-AF65-F5344CB8AC3E}">
        <p14:creationId xmlns:p14="http://schemas.microsoft.com/office/powerpoint/2010/main" val="5424105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6F930-E6A8-18A6-0BE0-52335095B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E945F-FF56-F031-215C-9ED07E22E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br>
              <a:rPr lang="en-GB" sz="3200" noProof="0" dirty="0"/>
            </a:br>
            <a:br>
              <a:rPr lang="en-GB" sz="3200" noProof="0" dirty="0"/>
            </a:br>
            <a:endParaRPr lang="en-GB" sz="3200" b="1" noProof="0" dirty="0"/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AC8FDC65-77BC-079C-88FD-92A694EB4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3A4290-02D4-AFD0-128B-915F7BF61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27</a:t>
            </a:fld>
            <a:endParaRPr lang="en-GB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E19654-20DC-32C7-B7FA-95BB5B40E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632" y="1951027"/>
            <a:ext cx="11024736" cy="46672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2400" b="1" noProof="0" dirty="0"/>
              <a:t>Key Factors Driving High Childhood &amp; Influenza Vaccine Coverage in Portugal</a:t>
            </a:r>
          </a:p>
          <a:p>
            <a:pPr>
              <a:lnSpc>
                <a:spcPct val="150000"/>
              </a:lnSpc>
            </a:pPr>
            <a:r>
              <a:rPr lang="en-GB" sz="2000" noProof="0" dirty="0"/>
              <a:t>Universal, free, long-standing program with strong political commitment.</a:t>
            </a:r>
          </a:p>
          <a:p>
            <a:pPr>
              <a:lnSpc>
                <a:spcPct val="150000"/>
              </a:lnSpc>
            </a:pPr>
            <a:r>
              <a:rPr lang="en-GB" sz="2000" noProof="0" dirty="0"/>
              <a:t>National Vaccination Registration and Management Platform, centralized digital registry, and easy tracking.</a:t>
            </a:r>
          </a:p>
          <a:p>
            <a:pPr>
              <a:lnSpc>
                <a:spcPct val="150000"/>
              </a:lnSpc>
            </a:pPr>
            <a:r>
              <a:rPr lang="en-GB" sz="2000" noProof="0" dirty="0"/>
              <a:t>Vaccination integrated with routine child health visits, reducing missed opportunities.</a:t>
            </a:r>
          </a:p>
          <a:p>
            <a:pPr>
              <a:lnSpc>
                <a:spcPct val="150000"/>
              </a:lnSpc>
            </a:pPr>
            <a:r>
              <a:rPr lang="en-GB" sz="2000" noProof="0" dirty="0"/>
              <a:t>High public trust in vaccines and health authorities.</a:t>
            </a:r>
          </a:p>
          <a:p>
            <a:pPr>
              <a:lnSpc>
                <a:spcPct val="150000"/>
              </a:lnSpc>
            </a:pPr>
            <a:r>
              <a:rPr lang="en-GB" sz="2000" noProof="0" dirty="0"/>
              <a:t>Strong professional engagement through paediatric societies, guidelines, and communication campaigns.</a:t>
            </a:r>
          </a:p>
          <a:p>
            <a:pPr>
              <a:lnSpc>
                <a:spcPct val="150000"/>
              </a:lnSpc>
            </a:pPr>
            <a:r>
              <a:rPr lang="en-GB" sz="2000" noProof="0" dirty="0"/>
              <a:t>Success of the paediatric program shows </a:t>
            </a:r>
            <a:r>
              <a:rPr lang="en-GB" sz="2000" b="1" noProof="0" dirty="0"/>
              <a:t>that removing cost and access barriers </a:t>
            </a:r>
            <a:r>
              <a:rPr lang="en-GB" sz="2000" noProof="0" dirty="0"/>
              <a:t>increases uptake; adult vaccination could benefit from similar simplification.</a:t>
            </a:r>
          </a:p>
          <a:p>
            <a:pPr>
              <a:lnSpc>
                <a:spcPct val="150000"/>
              </a:lnSpc>
            </a:pPr>
            <a:r>
              <a:rPr lang="en-GB" sz="2000" b="1" noProof="0" dirty="0"/>
              <a:t>High trust enables strong coverage:</a:t>
            </a:r>
            <a:r>
              <a:rPr lang="en-GB" sz="2000" noProof="0" dirty="0"/>
              <a:t> Public confidence in the childhood program suggests that clear, consistent adult messaging can counteract hesitancy and misinformation.</a:t>
            </a:r>
          </a:p>
          <a:p>
            <a:endParaRPr lang="en-GB" sz="2000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77099A-870F-2B07-A619-BB8B18A9904E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3200" b="1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F16B501-EC68-C2CC-73A9-91713AB7234A}"/>
              </a:ext>
            </a:extLst>
          </p:cNvPr>
          <p:cNvSpPr txBox="1">
            <a:spLocks/>
          </p:cNvSpPr>
          <p:nvPr/>
        </p:nvSpPr>
        <p:spPr>
          <a:xfrm>
            <a:off x="329064" y="239733"/>
            <a:ext cx="9713976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noProof="0" dirty="0"/>
              <a:t>Factors contributing to </a:t>
            </a:r>
            <a:r>
              <a:rPr lang="en-GB" sz="3200" b="1" noProof="0" dirty="0"/>
              <a:t>Portugal's high childhood and influenza vaccination coverage, </a:t>
            </a:r>
            <a:r>
              <a:rPr lang="en-GB" sz="3200" noProof="0" dirty="0"/>
              <a:t>and examine how these may </a:t>
            </a:r>
            <a:r>
              <a:rPr lang="en-GB" sz="3200" b="1" noProof="0" dirty="0"/>
              <a:t>inform adult immunization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41882894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E71DC-4D0C-E4C1-9414-40C6030EB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F6117-65FE-B818-55BA-D34F9FC01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937" y="231310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Future prospects </a:t>
            </a:r>
            <a:r>
              <a:rPr lang="en-GB" sz="3200" noProof="0" dirty="0"/>
              <a:t>and </a:t>
            </a:r>
            <a:r>
              <a:rPr lang="en-GB" sz="3200" b="1" noProof="0" dirty="0"/>
              <a:t>potential solutions </a:t>
            </a:r>
            <a:r>
              <a:rPr lang="en-GB" sz="3200" noProof="0" dirty="0"/>
              <a:t>to overcome barriers and enhance adult immunization efforts in Portugal and other European countries.</a:t>
            </a:r>
            <a:endParaRPr lang="en-GB" sz="3200" b="1" noProof="0" dirty="0"/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2EDA4D6F-6172-A46D-0F1B-0355D9425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CB2249-B2A6-F30D-6326-2233B3AD2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28</a:t>
            </a:fld>
            <a:endParaRPr lang="en-GB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12B33FA-58C0-5D8F-4FAE-87F2FF123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128" y="1594314"/>
            <a:ext cx="11533872" cy="5032376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2900" b="1" noProof="0" dirty="0"/>
              <a:t>Expand the Life-Course Vaccination Strategy</a:t>
            </a:r>
          </a:p>
          <a:p>
            <a:pPr>
              <a:lnSpc>
                <a:spcPct val="160000"/>
              </a:lnSpc>
            </a:pPr>
            <a:r>
              <a:rPr lang="en-GB" sz="1900" noProof="0" dirty="0"/>
              <a:t>Maintain a life course vaccination calendar more inclusive for (older) adults, aligning Portugal with EU and WHO IA2030 recommendations.</a:t>
            </a:r>
          </a:p>
          <a:p>
            <a:pPr>
              <a:lnSpc>
                <a:spcPct val="160000"/>
              </a:lnSpc>
            </a:pPr>
            <a:r>
              <a:rPr lang="en-GB" sz="1900" noProof="0" dirty="0"/>
              <a:t>Integrate vaccination for adults into healthy ageing and longevity policies, recognizing immunization as a contributor to multiple SDGs.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GB" sz="2900" b="1" noProof="0" dirty="0"/>
              <a:t>Expand Funding &amp; Improve Affordability</a:t>
            </a:r>
          </a:p>
          <a:p>
            <a:pPr>
              <a:lnSpc>
                <a:spcPct val="160000"/>
              </a:lnSpc>
            </a:pPr>
            <a:r>
              <a:rPr lang="en-GB" sz="1900" noProof="0" dirty="0"/>
              <a:t>Explore income-based reimbursement or partial co-payment models to ensure affordability for low-income adults.</a:t>
            </a:r>
          </a:p>
          <a:p>
            <a:pPr>
              <a:lnSpc>
                <a:spcPct val="160000"/>
              </a:lnSpc>
            </a:pPr>
            <a:r>
              <a:rPr lang="en-GB" sz="1900" noProof="0" dirty="0"/>
              <a:t>Expand the NVP to include more vaccines and remove prescription requirements.</a:t>
            </a:r>
          </a:p>
          <a:p>
            <a:pPr>
              <a:lnSpc>
                <a:spcPct val="160000"/>
              </a:lnSpc>
            </a:pPr>
            <a:r>
              <a:rPr lang="en-GB" sz="1900" noProof="0" dirty="0"/>
              <a:t>Further improve procurement systems to have substantial savings and possibilities to introduce more vaccines into the NVP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GB" sz="2900" b="1" noProof="0" dirty="0"/>
              <a:t>Improve Communication &amp; Build Trust</a:t>
            </a:r>
          </a:p>
          <a:p>
            <a:pPr>
              <a:lnSpc>
                <a:spcPct val="160000"/>
              </a:lnSpc>
            </a:pPr>
            <a:r>
              <a:rPr lang="en-GB" sz="1900" noProof="0" dirty="0"/>
              <a:t>Implement targeted, evidence-based communication that links vaccination to healthy ageing, chronic disease prevention, and quality of life.</a:t>
            </a:r>
          </a:p>
          <a:p>
            <a:pPr>
              <a:lnSpc>
                <a:spcPct val="160000"/>
              </a:lnSpc>
            </a:pPr>
            <a:r>
              <a:rPr lang="en-GB" sz="1900" noProof="0" dirty="0"/>
              <a:t>Counter misinformation with early, clear, and audience-specific messaging that balances scientific accuracy with accessible, emotionally resonant communication</a:t>
            </a:r>
          </a:p>
          <a:p>
            <a:pPr>
              <a:lnSpc>
                <a:spcPct val="160000"/>
              </a:lnSpc>
            </a:pPr>
            <a:r>
              <a:rPr lang="en-GB" sz="1900" noProof="0" dirty="0"/>
              <a:t>Treat the population as partners rather than targets in vaccination campaigns </a:t>
            </a:r>
          </a:p>
          <a:p>
            <a:pPr>
              <a:lnSpc>
                <a:spcPct val="160000"/>
              </a:lnSpc>
            </a:pPr>
            <a:r>
              <a:rPr lang="en-GB" sz="1900" noProof="0" dirty="0"/>
              <a:t>Translating VE/coverage rates into tangible metrics (e.g., beds saved, hospitalisations avoided) helps maintain HCP/public trust and support uptake.</a:t>
            </a:r>
          </a:p>
          <a:p>
            <a:pPr marL="0" indent="0">
              <a:buNone/>
            </a:pPr>
            <a:endParaRPr lang="en-GB" sz="1800" noProof="0" dirty="0"/>
          </a:p>
          <a:p>
            <a:endParaRPr lang="en-GB" sz="1800" noProof="0" dirty="0"/>
          </a:p>
          <a:p>
            <a:pPr marL="0" indent="0">
              <a:buNone/>
            </a:pPr>
            <a:endParaRPr lang="en-GB" sz="1800" noProof="0" dirty="0"/>
          </a:p>
        </p:txBody>
      </p:sp>
    </p:spTree>
    <p:extLst>
      <p:ext uri="{BB962C8B-B14F-4D97-AF65-F5344CB8AC3E}">
        <p14:creationId xmlns:p14="http://schemas.microsoft.com/office/powerpoint/2010/main" val="19162217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7363A-2649-B854-5496-4C48B39A8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4C3990A5-EFAE-8F9A-0A02-7F1BB656F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E031B3-3EDC-4C12-2B81-7B95C8DBA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29</a:t>
            </a:fld>
            <a:endParaRPr lang="en-GB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509FFF3-2112-E650-CEBD-BD7ADA43F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632" y="1600766"/>
            <a:ext cx="11024736" cy="46672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b="1" noProof="0" dirty="0"/>
              <a:t>Training / information access</a:t>
            </a:r>
          </a:p>
          <a:p>
            <a:pPr>
              <a:lnSpc>
                <a:spcPct val="150000"/>
              </a:lnSpc>
            </a:pPr>
            <a:r>
              <a:rPr lang="en-GB" sz="1800" noProof="0" dirty="0"/>
              <a:t>Provide structured, ongoing HCP vaccination training</a:t>
            </a:r>
          </a:p>
          <a:p>
            <a:pPr>
              <a:lnSpc>
                <a:spcPct val="150000"/>
              </a:lnSpc>
            </a:pPr>
            <a:r>
              <a:rPr lang="en-GB" sz="1800" noProof="0" dirty="0"/>
              <a:t>Provide easier access (e.g. “norms”/“Blue Book”)  </a:t>
            </a:r>
            <a:r>
              <a:rPr lang="en-GB" sz="1800" b="1" noProof="0" dirty="0"/>
              <a:t>“and easy format” </a:t>
            </a:r>
            <a:r>
              <a:rPr lang="en-GB" sz="1800" noProof="0" dirty="0"/>
              <a:t>to updated clear knowledge and resources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800" b="1" noProof="0" dirty="0"/>
              <a:t>Logistics:</a:t>
            </a:r>
          </a:p>
          <a:p>
            <a:pPr>
              <a:lnSpc>
                <a:spcPct val="150000"/>
              </a:lnSpc>
            </a:pPr>
            <a:r>
              <a:rPr lang="en-GB" sz="1800" noProof="0" dirty="0"/>
              <a:t>Maintain and expand vaccination sites through NHS–pharmacy collaboration</a:t>
            </a:r>
          </a:p>
          <a:p>
            <a:pPr>
              <a:lnSpc>
                <a:spcPct val="150000"/>
              </a:lnSpc>
            </a:pPr>
            <a:r>
              <a:rPr lang="en-GB" sz="1800" noProof="0" dirty="0"/>
              <a:t>Actively invite eligible groups and remove barriers (self-scheduling, “Open House”)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76E8A23-5048-053C-2EA0-A864FDB9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937" y="231310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Future prospects </a:t>
            </a:r>
            <a:r>
              <a:rPr lang="en-GB" sz="3200" noProof="0" dirty="0"/>
              <a:t>and </a:t>
            </a:r>
            <a:r>
              <a:rPr lang="en-GB" sz="3200" b="1" noProof="0" dirty="0"/>
              <a:t>potential solutions </a:t>
            </a:r>
            <a:r>
              <a:rPr lang="en-GB" sz="3200" noProof="0" dirty="0"/>
              <a:t>to overcome barriers and enhance adult immunization efforts in Portugal and other European countries.</a:t>
            </a:r>
            <a:endParaRPr lang="en-GB" sz="3200" b="1" noProof="0" dirty="0"/>
          </a:p>
        </p:txBody>
      </p:sp>
    </p:spTree>
    <p:extLst>
      <p:ext uri="{BB962C8B-B14F-4D97-AF65-F5344CB8AC3E}">
        <p14:creationId xmlns:p14="http://schemas.microsoft.com/office/powerpoint/2010/main" val="3068939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A67D9-93AC-1648-1ABD-ADD5B2325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C40AB-E636-C8E9-DF6C-11A4C5DFC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rmAutofit/>
          </a:bodyPr>
          <a:lstStyle/>
          <a:p>
            <a:r>
              <a:rPr lang="en-GB" noProof="0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3C48A-04BC-2DA1-40E2-9186C1A64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6232"/>
            <a:ext cx="10687812" cy="50566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1600" noProof="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1600" noProof="0" dirty="0"/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i="1" noProof="0" dirty="0"/>
              <a:t>“If you want me to give you a two-hour presentation, I am ready today. If you want only a five-minute speech, it will take me two weeks to prepare.”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noProof="0" dirty="0"/>
              <a:t>Mark Twain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GB" sz="1600" noProof="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GB" sz="2400" noProof="0" dirty="0"/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2400" b="1" noProof="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This summary only covers the Portugal-focused presentations</a:t>
            </a:r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DFB6E07C-ADE2-EFDA-CC1B-678131B562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AEF5DE-BB47-BA2D-4204-FC8E04193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567799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0D25E-80DC-961D-6846-F36733FDF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9D05E8A5-FCAE-FC8D-D49D-DF875BC53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9AFB61-9FD8-1A95-33DF-E775FB600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30</a:t>
            </a:fld>
            <a:endParaRPr lang="en-GB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6D26ECB-68B9-68F8-A635-88273976E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632" y="1549178"/>
            <a:ext cx="11024736" cy="46672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400" noProof="0" dirty="0"/>
          </a:p>
          <a:p>
            <a:pPr marL="0" indent="0" algn="ctr">
              <a:buNone/>
            </a:pPr>
            <a:r>
              <a:rPr lang="en-GB" sz="4400" noProof="0" dirty="0"/>
              <a:t>Thank you!</a:t>
            </a:r>
          </a:p>
          <a:p>
            <a:pPr marL="0" indent="0" algn="ctr">
              <a:buNone/>
            </a:pPr>
            <a:r>
              <a:rPr lang="en-GB" sz="4400" noProof="0" dirty="0" err="1"/>
              <a:t>Obrigada</a:t>
            </a:r>
            <a:r>
              <a:rPr lang="en-GB" sz="4400" noProof="0" dirty="0"/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206487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3BBEA-3742-0322-DA13-5F9A1CD6D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903DC-0DCB-AC5E-D73E-A6AFED082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629" y="324196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Structure of the healthcare system</a:t>
            </a:r>
            <a:r>
              <a:rPr lang="en-GB" sz="3200" noProof="0" dirty="0"/>
              <a:t> in Portugal and </a:t>
            </a:r>
            <a:r>
              <a:rPr lang="en-GB" sz="3200" b="1" noProof="0" dirty="0"/>
              <a:t>integration of adult vaccination programs </a:t>
            </a:r>
            <a:r>
              <a:rPr lang="en-GB" sz="3200" noProof="0" dirty="0"/>
              <a:t>into the national vaccination plan </a:t>
            </a:r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E9306CC8-9B13-D16C-7AA0-0AFA879F6C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3DB58-6CB1-7A43-2212-28F96561B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4</a:t>
            </a:fld>
            <a:endParaRPr lang="en-GB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BCF6F28-2C55-64F7-5704-95B14BC71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839" y="1825625"/>
            <a:ext cx="10515600" cy="4667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 noProof="0" dirty="0"/>
              <a:t>Portuguese Healthcare System</a:t>
            </a:r>
            <a:r>
              <a:rPr lang="en-GB" sz="1800" noProof="0" dirty="0"/>
              <a:t>: a mixed overlapping health system combining:</a:t>
            </a:r>
          </a:p>
          <a:p>
            <a:r>
              <a:rPr lang="en-GB" sz="1600" noProof="0" dirty="0"/>
              <a:t>A universal tax-financed </a:t>
            </a:r>
            <a:r>
              <a:rPr lang="en-GB" sz="1600" b="1" noProof="0" dirty="0"/>
              <a:t>National Health Service </a:t>
            </a:r>
            <a:r>
              <a:rPr lang="en-GB" sz="1600" noProof="0" dirty="0"/>
              <a:t>(SNS/NHS) providing  free care at point of use</a:t>
            </a:r>
          </a:p>
          <a:p>
            <a:r>
              <a:rPr lang="en-GB" sz="1600" b="1" noProof="0" dirty="0"/>
              <a:t>Occupational health subsystems</a:t>
            </a:r>
            <a:r>
              <a:rPr lang="en-GB" sz="1600" noProof="0" dirty="0"/>
              <a:t> (e.g., for civil servants, military etc.)</a:t>
            </a:r>
          </a:p>
          <a:p>
            <a:r>
              <a:rPr lang="en-GB" sz="1600" b="1" noProof="0" dirty="0"/>
              <a:t>Voluntary private health insurance (VHI)</a:t>
            </a:r>
          </a:p>
          <a:p>
            <a:pPr marL="0" indent="0">
              <a:buNone/>
            </a:pPr>
            <a:r>
              <a:rPr lang="en-GB" sz="1600" noProof="0" dirty="0"/>
              <a:t>More than1/3 of Portuguese have double coverage (NHS + VHI/ private subsystem): Can affects vaccination access as some with private insurance plans may get vaccine reimbursements unavailable to NHS-only users. </a:t>
            </a:r>
          </a:p>
          <a:p>
            <a:pPr marL="0" indent="0">
              <a:buNone/>
            </a:pPr>
            <a:endParaRPr lang="en-GB" sz="1600" noProof="0" dirty="0"/>
          </a:p>
          <a:p>
            <a:pPr marL="0" indent="0">
              <a:buNone/>
            </a:pPr>
            <a:r>
              <a:rPr lang="en-GB" sz="1800" b="1" noProof="0" dirty="0"/>
              <a:t>Portuguese Healthcare Spending</a:t>
            </a:r>
          </a:p>
          <a:p>
            <a:pPr marL="0" indent="0">
              <a:buNone/>
            </a:pPr>
            <a:r>
              <a:rPr lang="en-GB" sz="1600" noProof="0" dirty="0"/>
              <a:t>Portugal spends a similar share of GDP on health as the EU, but far less in absolute terms (€2630 vs €4030 per capita).  </a:t>
            </a:r>
          </a:p>
          <a:p>
            <a:pPr marL="0" indent="0">
              <a:buNone/>
            </a:pPr>
            <a:r>
              <a:rPr lang="en-GB" sz="1600" noProof="0" dirty="0"/>
              <a:t>Out of pocket spending is </a:t>
            </a:r>
            <a:r>
              <a:rPr lang="en-GB" sz="1600" b="1" noProof="0" dirty="0"/>
              <a:t>~30% of total health expenditure</a:t>
            </a:r>
            <a:r>
              <a:rPr lang="en-GB" sz="1600" noProof="0" dirty="0"/>
              <a:t>, nearly </a:t>
            </a:r>
            <a:r>
              <a:rPr lang="en-GB" sz="1600" b="1" noProof="0" dirty="0"/>
              <a:t>twice the EU average</a:t>
            </a:r>
            <a:r>
              <a:rPr lang="en-GB" sz="1600" noProof="0" dirty="0"/>
              <a:t>, highlighting financial pressure on households (driven by prescription medicines, exams and outpatient/specialist care)</a:t>
            </a:r>
          </a:p>
          <a:p>
            <a:pPr marL="0" indent="0">
              <a:buNone/>
            </a:pPr>
            <a:r>
              <a:rPr lang="en-GB" sz="1600" noProof="0" dirty="0"/>
              <a:t>For the first time in 2024, NHS funding decreased, raising concerns about financial sustainability amid rising healthcare costs </a:t>
            </a:r>
          </a:p>
        </p:txBody>
      </p:sp>
    </p:spTree>
    <p:extLst>
      <p:ext uri="{BB962C8B-B14F-4D97-AF65-F5344CB8AC3E}">
        <p14:creationId xmlns:p14="http://schemas.microsoft.com/office/powerpoint/2010/main" val="52057827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A8BC7-30C8-9C15-CB65-3BD137727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D90ED063-8AFD-5608-A6C8-894F9F66F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99F0893-E47D-D2C6-5C3F-9B609EFD7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Structure of the healthcare system</a:t>
            </a:r>
            <a:r>
              <a:rPr lang="en-GB" sz="3200" noProof="0" dirty="0"/>
              <a:t> in Portugal and </a:t>
            </a:r>
            <a:r>
              <a:rPr lang="en-GB" sz="3200" b="1" noProof="0" dirty="0"/>
              <a:t>integration of adult vaccination programs </a:t>
            </a:r>
            <a:r>
              <a:rPr lang="en-GB" sz="3200" noProof="0" dirty="0"/>
              <a:t>into the national vaccination plan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B7F86AE-E4EA-5A9A-2822-3276EBBA8AF0}"/>
              </a:ext>
            </a:extLst>
          </p:cNvPr>
          <p:cNvSpPr/>
          <p:nvPr/>
        </p:nvSpPr>
        <p:spPr>
          <a:xfrm>
            <a:off x="1015464" y="1790299"/>
            <a:ext cx="4711568" cy="411480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/>
            </a:pPr>
            <a:r>
              <a:rPr lang="en-GB" sz="1400" noProof="0" dirty="0">
                <a:solidFill>
                  <a:schemeClr val="tx1"/>
                </a:solidFill>
              </a:rPr>
              <a:t>Oversight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C0D84C2-A7B8-4F41-7B10-8677EE4E9BD5}"/>
              </a:ext>
            </a:extLst>
          </p:cNvPr>
          <p:cNvSpPr/>
          <p:nvPr/>
        </p:nvSpPr>
        <p:spPr>
          <a:xfrm>
            <a:off x="1015464" y="2201779"/>
            <a:ext cx="3365553" cy="365760"/>
          </a:xfrm>
          <a:prstGeom prst="rect">
            <a:avLst/>
          </a:prstGeom>
          <a:solidFill>
            <a:srgbClr val="F2F2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n-GB" sz="1400" noProof="0" dirty="0">
                <a:solidFill>
                  <a:schemeClr val="tx1"/>
                </a:solidFill>
              </a:rPr>
              <a:t>Health Ministry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81CAF64-A2CD-2205-B147-9C077AF46121}"/>
              </a:ext>
            </a:extLst>
          </p:cNvPr>
          <p:cNvSpPr/>
          <p:nvPr/>
        </p:nvSpPr>
        <p:spPr>
          <a:xfrm>
            <a:off x="2569944" y="2201779"/>
            <a:ext cx="7690587" cy="41148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rPr lang="en-GB" sz="1400" noProof="0" dirty="0">
                <a:solidFill>
                  <a:schemeClr val="tx1"/>
                </a:solidFill>
              </a:rPr>
              <a:t>Defines national health priorities; allocates funding; oversees overall governance.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D437036-253B-01E9-33AC-A261D57F91D0}"/>
              </a:ext>
            </a:extLst>
          </p:cNvPr>
          <p:cNvSpPr/>
          <p:nvPr/>
        </p:nvSpPr>
        <p:spPr>
          <a:xfrm>
            <a:off x="1015464" y="2613259"/>
            <a:ext cx="4711568" cy="39704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/>
            </a:pPr>
            <a:r>
              <a:rPr lang="en-GB" sz="1400" noProof="0" dirty="0">
                <a:solidFill>
                  <a:schemeClr val="tx1"/>
                </a:solidFill>
              </a:rPr>
              <a:t>Authority of National Coordination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A5E8D8E-153D-0E2B-0632-1AF239194B5D}"/>
              </a:ext>
            </a:extLst>
          </p:cNvPr>
          <p:cNvSpPr/>
          <p:nvPr/>
        </p:nvSpPr>
        <p:spPr>
          <a:xfrm>
            <a:off x="1015464" y="3024739"/>
            <a:ext cx="3365553" cy="365760"/>
          </a:xfrm>
          <a:prstGeom prst="rect">
            <a:avLst/>
          </a:prstGeom>
          <a:solidFill>
            <a:srgbClr val="F2F2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n-GB" sz="1400" noProof="0" dirty="0">
                <a:solidFill>
                  <a:schemeClr val="tx1"/>
                </a:solidFill>
              </a:rPr>
              <a:t>DGS - UVIB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15C09EA-51BC-4C4A-B0D8-EA2244AD1491}"/>
              </a:ext>
            </a:extLst>
          </p:cNvPr>
          <p:cNvSpPr/>
          <p:nvPr/>
        </p:nvSpPr>
        <p:spPr>
          <a:xfrm>
            <a:off x="2569944" y="3024739"/>
            <a:ext cx="7690587" cy="397042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rPr lang="en-GB" sz="1400" noProof="0" dirty="0">
                <a:solidFill>
                  <a:schemeClr val="tx1"/>
                </a:solidFill>
              </a:rPr>
              <a:t>Leads national immunization strategy; issues norms, Blue book,  coordinates campaigns; monitors and reports coverage.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26DF9E2-0BD9-0125-4576-FFB2524A4006}"/>
              </a:ext>
            </a:extLst>
          </p:cNvPr>
          <p:cNvSpPr/>
          <p:nvPr/>
        </p:nvSpPr>
        <p:spPr>
          <a:xfrm>
            <a:off x="1015464" y="3436219"/>
            <a:ext cx="4711568" cy="41148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/>
            </a:pPr>
            <a:r>
              <a:rPr lang="en-GB" sz="1400" noProof="0" dirty="0">
                <a:solidFill>
                  <a:schemeClr val="tx1"/>
                </a:solidFill>
              </a:rPr>
              <a:t>Partners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05E3EF0-6C21-72FA-FD8C-59FB15DC8714}"/>
              </a:ext>
            </a:extLst>
          </p:cNvPr>
          <p:cNvSpPr/>
          <p:nvPr/>
        </p:nvSpPr>
        <p:spPr>
          <a:xfrm>
            <a:off x="1015464" y="3847699"/>
            <a:ext cx="3365553" cy="365760"/>
          </a:xfrm>
          <a:prstGeom prst="rect">
            <a:avLst/>
          </a:prstGeom>
          <a:solidFill>
            <a:srgbClr val="F2F2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n-GB" sz="1400" noProof="0" dirty="0">
                <a:solidFill>
                  <a:schemeClr val="tx1"/>
                </a:solidFill>
              </a:rPr>
              <a:t>NITEC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6575F59-24FA-0898-C78F-EEB9DA782BA1}"/>
              </a:ext>
            </a:extLst>
          </p:cNvPr>
          <p:cNvSpPr/>
          <p:nvPr/>
        </p:nvSpPr>
        <p:spPr>
          <a:xfrm>
            <a:off x="2569944" y="3847699"/>
            <a:ext cx="7690588" cy="36576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rPr lang="en-GB" sz="1400" noProof="0" dirty="0">
                <a:solidFill>
                  <a:schemeClr val="tx1"/>
                </a:solidFill>
              </a:rPr>
              <a:t>Technical advisory body (NITAG); evaluates vaccines; develops recommendations.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8177813-25F3-DCAA-17D5-EB49EE4D9A3D}"/>
              </a:ext>
            </a:extLst>
          </p:cNvPr>
          <p:cNvSpPr/>
          <p:nvPr/>
        </p:nvSpPr>
        <p:spPr>
          <a:xfrm>
            <a:off x="1015464" y="4259179"/>
            <a:ext cx="3365553" cy="365760"/>
          </a:xfrm>
          <a:prstGeom prst="rect">
            <a:avLst/>
          </a:prstGeom>
          <a:solidFill>
            <a:srgbClr val="F2F2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n-GB" sz="1400" noProof="0" dirty="0">
                <a:solidFill>
                  <a:schemeClr val="tx1"/>
                </a:solidFill>
              </a:rPr>
              <a:t>INSA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BDEB3BE-0208-67A0-7FD5-87B24B527D80}"/>
              </a:ext>
            </a:extLst>
          </p:cNvPr>
          <p:cNvSpPr/>
          <p:nvPr/>
        </p:nvSpPr>
        <p:spPr>
          <a:xfrm>
            <a:off x="2569944" y="4259179"/>
            <a:ext cx="7690587" cy="36576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rPr lang="en-GB" sz="1400" noProof="0" dirty="0">
                <a:solidFill>
                  <a:schemeClr val="tx1"/>
                </a:solidFill>
              </a:rPr>
              <a:t>Epidemiological surveillance; lab confirmation; genomic monitoring; VE studies.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BD58E65-045D-F10B-DA57-80C38059AC24}"/>
              </a:ext>
            </a:extLst>
          </p:cNvPr>
          <p:cNvSpPr/>
          <p:nvPr/>
        </p:nvSpPr>
        <p:spPr>
          <a:xfrm>
            <a:off x="1015464" y="4670659"/>
            <a:ext cx="3365553" cy="365760"/>
          </a:xfrm>
          <a:prstGeom prst="rect">
            <a:avLst/>
          </a:prstGeom>
          <a:solidFill>
            <a:srgbClr val="F2F2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n-GB" sz="1400" noProof="0" dirty="0">
                <a:solidFill>
                  <a:schemeClr val="tx1"/>
                </a:solidFill>
              </a:rPr>
              <a:t>INFARMED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E2DABAF-4D8A-F43B-4A1D-9CAFFE66E8BA}"/>
              </a:ext>
            </a:extLst>
          </p:cNvPr>
          <p:cNvSpPr/>
          <p:nvPr/>
        </p:nvSpPr>
        <p:spPr>
          <a:xfrm>
            <a:off x="2569944" y="4670659"/>
            <a:ext cx="7690585" cy="36576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rPr lang="en-GB" sz="1400" noProof="0" dirty="0">
                <a:solidFill>
                  <a:schemeClr val="tx1"/>
                </a:solidFill>
              </a:rPr>
              <a:t>Regulates vaccines; oversees safety &amp; AEFI; manages reimbursement decisions.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E815B35-4EAE-6CAD-BB59-C556DEF156A9}"/>
              </a:ext>
            </a:extLst>
          </p:cNvPr>
          <p:cNvSpPr/>
          <p:nvPr/>
        </p:nvSpPr>
        <p:spPr>
          <a:xfrm>
            <a:off x="1015464" y="5082139"/>
            <a:ext cx="3365553" cy="365760"/>
          </a:xfrm>
          <a:prstGeom prst="rect">
            <a:avLst/>
          </a:prstGeom>
          <a:solidFill>
            <a:srgbClr val="F2F2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n-GB" sz="1400" noProof="0" dirty="0">
                <a:solidFill>
                  <a:schemeClr val="tx1"/>
                </a:solidFill>
              </a:rPr>
              <a:t>SPMS / SMS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F783B98-6C4A-E11F-5CC7-6A031217490C}"/>
              </a:ext>
            </a:extLst>
          </p:cNvPr>
          <p:cNvSpPr/>
          <p:nvPr/>
        </p:nvSpPr>
        <p:spPr>
          <a:xfrm>
            <a:off x="2569945" y="5082139"/>
            <a:ext cx="7690584" cy="35164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rPr lang="en-GB" sz="1400" noProof="0" dirty="0">
                <a:solidFill>
                  <a:schemeClr val="tx1"/>
                </a:solidFill>
              </a:rPr>
              <a:t>Manages digital immunization registry; supports procurement and data flows.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C51902C-959F-6389-283E-791CEF36DFCA}"/>
              </a:ext>
            </a:extLst>
          </p:cNvPr>
          <p:cNvSpPr/>
          <p:nvPr/>
        </p:nvSpPr>
        <p:spPr>
          <a:xfrm>
            <a:off x="1015464" y="5493619"/>
            <a:ext cx="3365553" cy="365760"/>
          </a:xfrm>
          <a:prstGeom prst="rect">
            <a:avLst/>
          </a:prstGeom>
          <a:solidFill>
            <a:srgbClr val="F2F2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n-GB" sz="1400" noProof="0" dirty="0">
                <a:solidFill>
                  <a:schemeClr val="tx1"/>
                </a:solidFill>
              </a:rPr>
              <a:t>ACSS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3FFEA51-D71C-8716-7969-CA93AC935E5F}"/>
              </a:ext>
            </a:extLst>
          </p:cNvPr>
          <p:cNvSpPr/>
          <p:nvPr/>
        </p:nvSpPr>
        <p:spPr>
          <a:xfrm>
            <a:off x="2569945" y="5493619"/>
            <a:ext cx="7690584" cy="35164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rPr lang="en-GB" sz="1400" noProof="0" dirty="0">
                <a:solidFill>
                  <a:schemeClr val="tx1"/>
                </a:solidFill>
              </a:rPr>
              <a:t>Oversees financing, contracting, and workforce planning for vaccination capacity.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981C2E2-8F43-8657-91BB-5F889C3D723C}"/>
              </a:ext>
            </a:extLst>
          </p:cNvPr>
          <p:cNvSpPr/>
          <p:nvPr/>
        </p:nvSpPr>
        <p:spPr>
          <a:xfrm>
            <a:off x="1015464" y="5905099"/>
            <a:ext cx="3365553" cy="365760"/>
          </a:xfrm>
          <a:prstGeom prst="rect">
            <a:avLst/>
          </a:prstGeom>
          <a:solidFill>
            <a:srgbClr val="F2F2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n-GB" sz="1400" noProof="0" dirty="0">
                <a:solidFill>
                  <a:schemeClr val="tx1"/>
                </a:solidFill>
              </a:rPr>
              <a:t>SUCH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D1F292D-0B21-643F-E736-01E51E2AB196}"/>
              </a:ext>
            </a:extLst>
          </p:cNvPr>
          <p:cNvSpPr/>
          <p:nvPr/>
        </p:nvSpPr>
        <p:spPr>
          <a:xfrm>
            <a:off x="2569944" y="5905099"/>
            <a:ext cx="7690583" cy="35164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rPr lang="en-GB" sz="1400" noProof="0" dirty="0">
                <a:solidFill>
                  <a:schemeClr val="tx1"/>
                </a:solidFill>
              </a:rPr>
              <a:t>Provides logistics and operational support for vaccine delivery.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0912AEE-73AD-41FE-7AFC-E81212C72C46}"/>
              </a:ext>
            </a:extLst>
          </p:cNvPr>
          <p:cNvSpPr/>
          <p:nvPr/>
        </p:nvSpPr>
        <p:spPr>
          <a:xfrm>
            <a:off x="274320" y="10058400"/>
            <a:ext cx="3200400" cy="365760"/>
          </a:xfrm>
          <a:prstGeom prst="rect">
            <a:avLst/>
          </a:prstGeom>
          <a:solidFill>
            <a:srgbClr val="F2F2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n-GB" noProof="0" dirty="0">
                <a:solidFill>
                  <a:schemeClr val="tx1"/>
                </a:solidFill>
              </a:rPr>
              <a:t>Schools &amp; Education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4BF195B-2A9C-7C55-3746-AD0E4A082A57}"/>
              </a:ext>
            </a:extLst>
          </p:cNvPr>
          <p:cNvSpPr/>
          <p:nvPr/>
        </p:nvSpPr>
        <p:spPr>
          <a:xfrm>
            <a:off x="1828800" y="10058400"/>
            <a:ext cx="4114800" cy="36576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rPr lang="en-GB" noProof="0" dirty="0">
                <a:solidFill>
                  <a:schemeClr val="tx1"/>
                </a:solidFill>
              </a:rPr>
              <a:t>Provide vaccination status to PCUs; essential for long-term vaccine literacy.</a:t>
            </a:r>
          </a:p>
        </p:txBody>
      </p:sp>
    </p:spTree>
    <p:extLst>
      <p:ext uri="{BB962C8B-B14F-4D97-AF65-F5344CB8AC3E}">
        <p14:creationId xmlns:p14="http://schemas.microsoft.com/office/powerpoint/2010/main" val="25636668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BCF4E-3C2E-4C8A-E619-CCD275F9D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659D7001-F84F-D0E9-781F-0DFF45CFDA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C15F7F-3E51-F5E2-37FC-DC50B6E4C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6</a:t>
            </a:fld>
            <a:endParaRPr lang="en-GB" noProof="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0EAAA68-986E-3E9E-D42C-5629D3C73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Structure of the healthcare system</a:t>
            </a:r>
            <a:r>
              <a:rPr lang="en-GB" sz="3200" noProof="0" dirty="0"/>
              <a:t> in Portugal and </a:t>
            </a:r>
            <a:r>
              <a:rPr lang="en-GB" sz="3200" b="1" noProof="0" dirty="0"/>
              <a:t>integration of adult vaccination programs </a:t>
            </a:r>
            <a:r>
              <a:rPr lang="en-GB" sz="3200" noProof="0" dirty="0"/>
              <a:t>into the national vaccination plan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24FE35-9CF3-537B-A719-A7E54762BB92}"/>
              </a:ext>
            </a:extLst>
          </p:cNvPr>
          <p:cNvSpPr/>
          <p:nvPr/>
        </p:nvSpPr>
        <p:spPr>
          <a:xfrm>
            <a:off x="919213" y="2199373"/>
            <a:ext cx="5569818" cy="459606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/>
            </a:pPr>
            <a:r>
              <a:rPr lang="en-GB" noProof="0" dirty="0">
                <a:solidFill>
                  <a:schemeClr val="tx1"/>
                </a:solidFill>
              </a:rPr>
              <a:t>Regional Coordination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4A1E46D-A3AD-304D-A504-3C0255A5C1B8}"/>
              </a:ext>
            </a:extLst>
          </p:cNvPr>
          <p:cNvSpPr/>
          <p:nvPr/>
        </p:nvSpPr>
        <p:spPr>
          <a:xfrm>
            <a:off x="919213" y="2610853"/>
            <a:ext cx="5569818" cy="459606"/>
          </a:xfrm>
          <a:prstGeom prst="rect">
            <a:avLst/>
          </a:prstGeom>
          <a:solidFill>
            <a:srgbClr val="F2F2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n-GB" noProof="0" dirty="0">
                <a:solidFill>
                  <a:schemeClr val="tx1"/>
                </a:solidFill>
              </a:rPr>
              <a:t>Regional Health Delegations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09622A4-E02A-9458-FBA9-387C01292DAB}"/>
              </a:ext>
            </a:extLst>
          </p:cNvPr>
          <p:cNvSpPr/>
          <p:nvPr/>
        </p:nvSpPr>
        <p:spPr>
          <a:xfrm>
            <a:off x="3301464" y="2594009"/>
            <a:ext cx="7161195" cy="459606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rPr lang="en-GB" sz="1400" noProof="0" dirty="0">
                <a:solidFill>
                  <a:schemeClr val="tx1"/>
                </a:solidFill>
              </a:rPr>
              <a:t>Coordinate regional implementation; ensure alignment; support surveillance.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C8D7D17-43E3-4573-C295-C7DA8060E15C}"/>
              </a:ext>
            </a:extLst>
          </p:cNvPr>
          <p:cNvSpPr/>
          <p:nvPr/>
        </p:nvSpPr>
        <p:spPr>
          <a:xfrm>
            <a:off x="919213" y="3022333"/>
            <a:ext cx="5569818" cy="459606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/>
            </a:pPr>
            <a:r>
              <a:rPr lang="en-GB" noProof="0" dirty="0">
                <a:solidFill>
                  <a:schemeClr val="tx1"/>
                </a:solidFill>
              </a:rPr>
              <a:t>Local Coordination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411411A-BD48-642E-9943-6B72D417D3AE}"/>
              </a:ext>
            </a:extLst>
          </p:cNvPr>
          <p:cNvSpPr/>
          <p:nvPr/>
        </p:nvSpPr>
        <p:spPr>
          <a:xfrm>
            <a:off x="919213" y="3433813"/>
            <a:ext cx="5569818" cy="459606"/>
          </a:xfrm>
          <a:prstGeom prst="rect">
            <a:avLst/>
          </a:prstGeom>
          <a:solidFill>
            <a:srgbClr val="F2F2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n-GB" noProof="0" dirty="0">
                <a:solidFill>
                  <a:schemeClr val="tx1"/>
                </a:solidFill>
              </a:rPr>
              <a:t>Local Health Units (ULS)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1F98850-8B19-D476-400A-88B630D1547B}"/>
              </a:ext>
            </a:extLst>
          </p:cNvPr>
          <p:cNvSpPr/>
          <p:nvPr/>
        </p:nvSpPr>
        <p:spPr>
          <a:xfrm>
            <a:off x="3301463" y="3433813"/>
            <a:ext cx="7161195" cy="459606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rPr lang="en-GB" sz="1400" noProof="0" dirty="0">
                <a:solidFill>
                  <a:schemeClr val="tx1"/>
                </a:solidFill>
              </a:rPr>
              <a:t>Plan local delivery; manage budgets; authorize vaccination points; supervise teams.</a:t>
            </a:r>
          </a:p>
        </p:txBody>
      </p:sp>
    </p:spTree>
    <p:extLst>
      <p:ext uri="{BB962C8B-B14F-4D97-AF65-F5344CB8AC3E}">
        <p14:creationId xmlns:p14="http://schemas.microsoft.com/office/powerpoint/2010/main" val="3088296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BD4F3-6F31-25C4-F3C5-EC1DCAAF0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8BE5A2C9-6529-A647-983F-6B6829C4B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DE27D-6CCC-573B-74A5-C73956389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7</a:t>
            </a:fld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380C97-6466-D383-0F24-FCC2DE439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922" y="1658498"/>
            <a:ext cx="11228527" cy="5103285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2000" b="1" noProof="0" dirty="0"/>
              <a:t>National Vaccination Plan (NVP) of Portugal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GB" sz="1600" noProof="0" dirty="0"/>
              <a:t>Over 60 years old (established 1965), historically centred on childhood vaccination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GB" sz="1600" noProof="0" dirty="0"/>
              <a:t>Single life-course immunization schedule: no standalone adult program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GB" sz="1600" noProof="0" dirty="0"/>
              <a:t>Strong monitoring, reporting, and public trust support system’s high performance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GB" sz="1600" noProof="0" dirty="0"/>
              <a:t>Vaccines for adults offered remains limited: vaccines for adults available but not reimbursed (</a:t>
            </a:r>
            <a:r>
              <a:rPr lang="en-GB" sz="1600" i="1" noProof="0" dirty="0"/>
              <a:t>RSV, Herpes Zoster) </a:t>
            </a:r>
            <a:r>
              <a:rPr lang="en-GB" sz="1600" noProof="0" dirty="0"/>
              <a:t>and not part of the NVP schedule (e.g.</a:t>
            </a:r>
            <a:r>
              <a:rPr lang="en-GB" sz="1600" i="1" noProof="0" dirty="0"/>
              <a:t>, seasonal vaccination, pneumococcal)</a:t>
            </a:r>
            <a:endParaRPr lang="en-GB" sz="1600" noProof="0" dirty="0"/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GB" sz="1600" noProof="0" dirty="0"/>
              <a:t>Portugal achieved 75% influenza vaccine coverage rate in people over 65 years by 2019, ranking among the top European countries alongside Denmark and Ireland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GB" sz="1600" noProof="0" dirty="0"/>
              <a:t>Weekly and final vaccination coverage reports issued - enabling real-time monitoring, rapid response and creation of action points (e.g. recent declining COVID-19 and influenza vaccination trends in 60 to 84 age group)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n-GB" sz="2000" b="1" noProof="0" dirty="0"/>
              <a:t>Key gaps include: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GB" sz="1600" noProof="0" dirty="0"/>
              <a:t>Delayed reimbursement decisions for new adult vaccines / enlarging target group</a:t>
            </a:r>
          </a:p>
          <a:p>
            <a:pPr lvl="1">
              <a:lnSpc>
                <a:spcPct val="150000"/>
              </a:lnSpc>
              <a:spcBef>
                <a:spcPts val="600"/>
              </a:spcBef>
            </a:pPr>
            <a:r>
              <a:rPr lang="en-GB" sz="1400" noProof="0" dirty="0"/>
              <a:t>e.g. age-based </a:t>
            </a:r>
            <a:r>
              <a:rPr lang="en-GB" sz="1400" noProof="0" dirty="0" err="1"/>
              <a:t>pneumo</a:t>
            </a:r>
            <a:r>
              <a:rPr lang="en-GB" sz="1400" noProof="0" dirty="0"/>
              <a:t>, HPV vaccination until 26y (also if 1</a:t>
            </a:r>
            <a:r>
              <a:rPr lang="en-GB" sz="1400" baseline="30000" noProof="0" dirty="0"/>
              <a:t>st</a:t>
            </a:r>
            <a:r>
              <a:rPr lang="en-GB" sz="1400" noProof="0" dirty="0"/>
              <a:t> dose received after 18y), Tdap</a:t>
            </a:r>
            <a:r>
              <a:rPr lang="en-GB" sz="1400" b="1" noProof="0" dirty="0"/>
              <a:t> </a:t>
            </a:r>
            <a:r>
              <a:rPr lang="en-GB" sz="1400" noProof="0" dirty="0"/>
              <a:t>boosters for older adults (including pertussis)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GB" sz="1600" noProof="0" dirty="0"/>
              <a:t>Slow expansion of adult vaccine inclusion in the national vaccination plan (now via norms “</a:t>
            </a:r>
            <a:r>
              <a:rPr lang="en-GB" sz="1600" noProof="0" dirty="0" err="1"/>
              <a:t>normas</a:t>
            </a:r>
            <a:r>
              <a:rPr lang="en-GB" sz="1600" noProof="0" dirty="0"/>
              <a:t>”)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F959170-0B8A-E7C6-203A-326268833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409" y="337077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Structure of the healthcare system</a:t>
            </a:r>
            <a:r>
              <a:rPr lang="en-GB" sz="3200" noProof="0" dirty="0"/>
              <a:t> in Portugal and </a:t>
            </a:r>
            <a:r>
              <a:rPr lang="en-GB" sz="3200" b="1" noProof="0" dirty="0"/>
              <a:t>integration of adult vaccination programs </a:t>
            </a:r>
            <a:r>
              <a:rPr lang="en-GB" sz="3200" noProof="0" dirty="0"/>
              <a:t>into the national vaccination plan </a:t>
            </a:r>
          </a:p>
        </p:txBody>
      </p:sp>
    </p:spTree>
    <p:extLst>
      <p:ext uri="{BB962C8B-B14F-4D97-AF65-F5344CB8AC3E}">
        <p14:creationId xmlns:p14="http://schemas.microsoft.com/office/powerpoint/2010/main" val="379664984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0E833-84B6-6A96-D7E1-390356D5B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B3615B51-E6E8-09B1-E218-9961B5CF1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470B95-B81A-2EB4-5E0F-1BAAADEAA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8</a:t>
            </a:fld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38A280-5636-DE87-C6EB-80383E550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noProof="0" dirty="0"/>
              <a:t>National Vaccination Plan - Portuguese Immunization Schedule</a:t>
            </a:r>
          </a:p>
          <a:p>
            <a:pPr marL="0" indent="0">
              <a:buNone/>
            </a:pPr>
            <a:endParaRPr lang="en-GB" sz="2400" b="1" noProof="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D8033DE-64B6-574C-DDDF-5B63060D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Structure of the healthcare system</a:t>
            </a:r>
            <a:r>
              <a:rPr lang="en-GB" sz="3200" noProof="0" dirty="0"/>
              <a:t> in Portugal and </a:t>
            </a:r>
            <a:r>
              <a:rPr lang="en-GB" sz="3200" b="1" noProof="0" dirty="0"/>
              <a:t>integration of adult vaccination programs </a:t>
            </a:r>
            <a:r>
              <a:rPr lang="en-GB" sz="3200" noProof="0" dirty="0"/>
              <a:t>into the national vaccination plan </a:t>
            </a:r>
          </a:p>
        </p:txBody>
      </p:sp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ED5CB9DD-5251-E01D-FC6E-4C83EF42E1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0" b="5034"/>
          <a:stretch>
            <a:fillRect/>
          </a:stretch>
        </p:blipFill>
        <p:spPr>
          <a:xfrm>
            <a:off x="838200" y="2367496"/>
            <a:ext cx="6543294" cy="4171416"/>
          </a:xfrm>
          <a:prstGeom prst="rect">
            <a:avLst/>
          </a:prstGeom>
        </p:spPr>
      </p:pic>
      <p:sp>
        <p:nvSpPr>
          <p:cNvPr id="8" name="Right Brace 7">
            <a:extLst>
              <a:ext uri="{FF2B5EF4-FFF2-40B4-BE49-F238E27FC236}">
                <a16:creationId xmlns:a16="http://schemas.microsoft.com/office/drawing/2014/main" id="{89FDCD5C-5A69-0656-080F-A57C2065EF1D}"/>
              </a:ext>
            </a:extLst>
          </p:cNvPr>
          <p:cNvSpPr/>
          <p:nvPr/>
        </p:nvSpPr>
        <p:spPr>
          <a:xfrm>
            <a:off x="7623208" y="4870383"/>
            <a:ext cx="336885" cy="130658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0970E3-D829-CD04-B5D5-F9654000C53E}"/>
              </a:ext>
            </a:extLst>
          </p:cNvPr>
          <p:cNvSpPr txBox="1"/>
          <p:nvPr/>
        </p:nvSpPr>
        <p:spPr>
          <a:xfrm>
            <a:off x="8056345" y="5245767"/>
            <a:ext cx="2329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0" dirty="0">
                <a:solidFill>
                  <a:srgbClr val="FF0000"/>
                </a:solidFill>
              </a:rPr>
              <a:t>Free (Tetanus + Diphtheria)</a:t>
            </a:r>
          </a:p>
        </p:txBody>
      </p:sp>
    </p:spTree>
    <p:extLst>
      <p:ext uri="{BB962C8B-B14F-4D97-AF65-F5344CB8AC3E}">
        <p14:creationId xmlns:p14="http://schemas.microsoft.com/office/powerpoint/2010/main" val="477830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247DB-D9B6-9FF0-C65F-1273F1CAD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>
            <a:extLst>
              <a:ext uri="{FF2B5EF4-FFF2-40B4-BE49-F238E27FC236}">
                <a16:creationId xmlns:a16="http://schemas.microsoft.com/office/drawing/2014/main" id="{F7B4E3A5-9E6C-F1E5-5450-E6C5A2134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020" y="365136"/>
            <a:ext cx="1923916" cy="132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B73361-DC58-6FE1-F692-8D415B0C2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6CB9-D360-4629-80BE-8EBCA15F87DA}" type="slidenum">
              <a:rPr lang="en-GB" noProof="0" smtClean="0"/>
              <a:t>9</a:t>
            </a:fld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30069B-35D1-0E59-5875-E88B64384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829" y="1800224"/>
            <a:ext cx="11138107" cy="4556126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3300" b="1" noProof="0" dirty="0"/>
              <a:t>Other adult vaccines prioritized for specific groups via norms:</a:t>
            </a:r>
          </a:p>
          <a:p>
            <a:pPr marL="0" indent="0">
              <a:lnSpc>
                <a:spcPct val="160000"/>
              </a:lnSpc>
              <a:spcBef>
                <a:spcPts val="600"/>
              </a:spcBef>
              <a:buNone/>
            </a:pPr>
            <a:r>
              <a:rPr lang="en-GB" sz="1900" b="1" noProof="0" dirty="0"/>
              <a:t>COVID-19: </a:t>
            </a:r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GB" sz="1900" noProof="0" dirty="0"/>
              <a:t>Seasonal vaccination for ≥60 years, pregnant women, immunocompromised, chronic conditions, and healthcare workers.</a:t>
            </a:r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GB" sz="1900" noProof="0" dirty="0"/>
              <a:t>Newer recombinant adjuvanted vaccines available but not reimbursed.</a:t>
            </a:r>
          </a:p>
          <a:p>
            <a:pPr marL="0" indent="0">
              <a:lnSpc>
                <a:spcPct val="160000"/>
              </a:lnSpc>
              <a:spcBef>
                <a:spcPts val="600"/>
              </a:spcBef>
              <a:buNone/>
            </a:pPr>
            <a:r>
              <a:rPr lang="en-GB" sz="1900" b="1" noProof="0" dirty="0"/>
              <a:t>Influenza: </a:t>
            </a:r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GB" sz="1900" noProof="0" dirty="0"/>
              <a:t>Annual vaccination for ≥60 years, risk groups, pregnant women, LTCF residents, and HCWs. </a:t>
            </a:r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GB" sz="1900" noProof="0" dirty="0"/>
              <a:t>High-dose vaccine free only for those ≥85 years or residential care facility residents.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400" b="1" noProof="0" dirty="0"/>
              <a:t>Pneumococcal Disease: </a:t>
            </a:r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GB" sz="1900" noProof="0" dirty="0"/>
              <a:t>Adults ≥65 years: recommended to receive pneumococcal vaccination, but not universally funded, creating inequity. </a:t>
            </a:r>
          </a:p>
          <a:p>
            <a:pPr>
              <a:lnSpc>
                <a:spcPct val="160000"/>
              </a:lnSpc>
            </a:pPr>
            <a:r>
              <a:rPr lang="en-GB" sz="1900" noProof="0" dirty="0"/>
              <a:t>Because only immunocompromised individuals receive free vaccination, overall national uptake remains low (&lt;20% in ≥65 years).</a:t>
            </a:r>
          </a:p>
          <a:p>
            <a:pPr>
              <a:lnSpc>
                <a:spcPct val="160000"/>
              </a:lnSpc>
            </a:pPr>
            <a:r>
              <a:rPr lang="en-GB" sz="1900" noProof="0" dirty="0"/>
              <a:t>PCV20/PPSV23 in use; PCV21 under review by NITAG and INFARMED.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7A2ED3A-6055-C3D0-A64F-48E8223A3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829" y="275048"/>
            <a:ext cx="9713976" cy="1281113"/>
          </a:xfrm>
        </p:spPr>
        <p:txBody>
          <a:bodyPr>
            <a:noAutofit/>
          </a:bodyPr>
          <a:lstStyle/>
          <a:p>
            <a:r>
              <a:rPr lang="en-GB" sz="3200" b="1" noProof="0" dirty="0"/>
              <a:t>Structure of the healthcare system</a:t>
            </a:r>
            <a:r>
              <a:rPr lang="en-GB" sz="3200" noProof="0" dirty="0"/>
              <a:t> in Portugal and </a:t>
            </a:r>
            <a:r>
              <a:rPr lang="en-GB" sz="3200" b="1" noProof="0" dirty="0"/>
              <a:t>integration of adult vaccination programs </a:t>
            </a:r>
            <a:r>
              <a:rPr lang="en-GB" sz="3200" noProof="0" dirty="0"/>
              <a:t>into the national vaccination plan </a:t>
            </a:r>
          </a:p>
        </p:txBody>
      </p:sp>
    </p:spTree>
    <p:extLst>
      <p:ext uri="{BB962C8B-B14F-4D97-AF65-F5344CB8AC3E}">
        <p14:creationId xmlns:p14="http://schemas.microsoft.com/office/powerpoint/2010/main" val="28338569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36143ae-77eb-454d-b598-2c0b000fe2fb">
      <Terms xmlns="http://schemas.microsoft.com/office/infopath/2007/PartnerControls"/>
    </lcf76f155ced4ddcb4097134ff3c332f>
    <TaxCatchAll xmlns="ea027174-7907-44b1-958a-586d4df76ea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8220A8B438440BF3E516BD08EA094" ma:contentTypeVersion="15" ma:contentTypeDescription="Een nieuw document maken." ma:contentTypeScope="" ma:versionID="becd9b59476a500d2b45489d4981ab5b">
  <xsd:schema xmlns:xsd="http://www.w3.org/2001/XMLSchema" xmlns:xs="http://www.w3.org/2001/XMLSchema" xmlns:p="http://schemas.microsoft.com/office/2006/metadata/properties" xmlns:ns2="c36143ae-77eb-454d-b598-2c0b000fe2fb" xmlns:ns3="ea027174-7907-44b1-958a-586d4df76ea1" targetNamespace="http://schemas.microsoft.com/office/2006/metadata/properties" ma:root="true" ma:fieldsID="55a25e556a3e1381918f7b5ff86ad550" ns2:_="" ns3:_="">
    <xsd:import namespace="c36143ae-77eb-454d-b598-2c0b000fe2fb"/>
    <xsd:import namespace="ea027174-7907-44b1-958a-586d4df76e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6143ae-77eb-454d-b598-2c0b000fe2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f9fc2d29-e47d-4962-b2bb-d877dae466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027174-7907-44b1-958a-586d4df76ea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e247f3b-e09b-4844-94e7-d287bc6f33bb}" ma:internalName="TaxCatchAll" ma:showField="CatchAllData" ma:web="ea027174-7907-44b1-958a-586d4df76e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E61315-9B57-41D9-B40D-56040F76FC1F}">
  <ds:schemaRefs>
    <ds:schemaRef ds:uri="http://schemas.microsoft.com/office/2006/documentManagement/types"/>
    <ds:schemaRef ds:uri="http://www.w3.org/XML/1998/namespace"/>
    <ds:schemaRef ds:uri="http://purl.org/dc/dcmitype/"/>
    <ds:schemaRef ds:uri="6c46d4b3-7db6-4425-aff1-dddadbefb14f"/>
    <ds:schemaRef ds:uri="cc03c186-6276-402c-b099-155e45e5fe8f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c36143ae-77eb-454d-b598-2c0b000fe2fb"/>
    <ds:schemaRef ds:uri="ea027174-7907-44b1-958a-586d4df76ea1"/>
  </ds:schemaRefs>
</ds:datastoreItem>
</file>

<file path=customXml/itemProps2.xml><?xml version="1.0" encoding="utf-8"?>
<ds:datastoreItem xmlns:ds="http://schemas.openxmlformats.org/officeDocument/2006/customXml" ds:itemID="{3A8CCBDA-6231-48B0-8E23-AA4332A4B6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2BFD54-0A71-4332-8A55-55D5C068F0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6143ae-77eb-454d-b598-2c0b000fe2fb"/>
    <ds:schemaRef ds:uri="ea027174-7907-44b1-958a-586d4df76e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2404</TotalTime>
  <Words>4310</Words>
  <Application>Microsoft Office PowerPoint</Application>
  <PresentationFormat>Widescreen</PresentationFormat>
  <Paragraphs>368</Paragraphs>
  <Slides>30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Aptos</vt:lpstr>
      <vt:lpstr>Aptos Display</vt:lpstr>
      <vt:lpstr>Arial</vt:lpstr>
      <vt:lpstr>Calibri</vt:lpstr>
      <vt:lpstr>Office Theme</vt:lpstr>
      <vt:lpstr>Adult Immunization Board - Country meeting  Adult Immunization in Portugal: Successes, lessons learned and the way forward   Meeting Summary</vt:lpstr>
      <vt:lpstr>Meeting objectives: Portugal</vt:lpstr>
      <vt:lpstr>Disclaimer</vt:lpstr>
      <vt:lpstr>Structure of the healthcare system in Portugal and integration of adult vaccination programs into the national vaccination plan </vt:lpstr>
      <vt:lpstr>Structure of the healthcare system in Portugal and integration of adult vaccination programs into the national vaccination plan </vt:lpstr>
      <vt:lpstr>Structure of the healthcare system in Portugal and integration of adult vaccination programs into the national vaccination plan </vt:lpstr>
      <vt:lpstr>Structure of the healthcare system in Portugal and integration of adult vaccination programs into the national vaccination plan </vt:lpstr>
      <vt:lpstr>Structure of the healthcare system in Portugal and integration of adult vaccination programs into the national vaccination plan </vt:lpstr>
      <vt:lpstr>Structure of the healthcare system in Portugal and integration of adult vaccination programs into the national vaccination plan </vt:lpstr>
      <vt:lpstr>Structure of the healthcare system in Portugal and integration of adult vaccination programs into the national vaccination plan </vt:lpstr>
      <vt:lpstr>Structure of the healthcare system in Portugal and integration of adult vaccination programs into the national vaccination plan </vt:lpstr>
      <vt:lpstr>Organization and delivery of adult vaccination services from different perspectives</vt:lpstr>
      <vt:lpstr>Organization and delivery of adult vaccination services from different perspectives</vt:lpstr>
      <vt:lpstr>Organization and delivery of adult vaccination services from different perspectives</vt:lpstr>
      <vt:lpstr>Organization and delivery of adult vaccination services from different perspectives</vt:lpstr>
      <vt:lpstr>Recording and reporting of vaccination data in Portugal, including coverage rate, vaccine impact monitoring and vigilance practices</vt:lpstr>
      <vt:lpstr>Recording and reporting of vaccination data in Portugal, including coverage rate, vaccine impact monitoring and vigilance practices</vt:lpstr>
      <vt:lpstr>Recording and reporting of vaccination data in Portugal, including coverage rate, vaccine impact monitoring and vigilance practices</vt:lpstr>
      <vt:lpstr> Analyse the population's vaccination demand and acceptance, addressing issues such as vaccine confidence   </vt:lpstr>
      <vt:lpstr> Analyse the population's vaccination demand and acceptance, addressing issues such as vaccine confidence   </vt:lpstr>
      <vt:lpstr>  </vt:lpstr>
      <vt:lpstr>  </vt:lpstr>
      <vt:lpstr>  </vt:lpstr>
      <vt:lpstr>  </vt:lpstr>
      <vt:lpstr>  </vt:lpstr>
      <vt:lpstr>  </vt:lpstr>
      <vt:lpstr>  </vt:lpstr>
      <vt:lpstr>Future prospects and potential solutions to overcome barriers and enhance adult immunization efforts in Portugal and other European countries.</vt:lpstr>
      <vt:lpstr>Future prospects and potential solutions to overcome barriers and enhance adult immunization efforts in Portugal and other European countries.</vt:lpstr>
      <vt:lpstr>PowerPoint Presentation</vt:lpstr>
    </vt:vector>
  </TitlesOfParts>
  <Company>CORCYM SRL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Adult Immunization Board Country Meeting Finland</dc:title>
  <dc:creator>Eric Noehrenberg</dc:creator>
  <cp:lastModifiedBy>Katherine Newell</cp:lastModifiedBy>
  <cp:revision>282</cp:revision>
  <dcterms:created xsi:type="dcterms:W3CDTF">2024-12-04T07:02:18Z</dcterms:created>
  <dcterms:modified xsi:type="dcterms:W3CDTF">2025-12-03T17:58:35Z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0x0101002A08220A8B438440BF3E516BD08EA094</vt:lpwstr>
  </property>
</Properties>
</file>